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30" r:id="rId2"/>
  </p:sldMasterIdLst>
  <p:notesMasterIdLst>
    <p:notesMasterId r:id="rId16"/>
  </p:notesMasterIdLst>
  <p:handoutMasterIdLst>
    <p:handoutMasterId r:id="rId17"/>
  </p:handoutMasterIdLst>
  <p:sldIdLst>
    <p:sldId id="256" r:id="rId3"/>
    <p:sldId id="320" r:id="rId4"/>
    <p:sldId id="309" r:id="rId5"/>
    <p:sldId id="310" r:id="rId6"/>
    <p:sldId id="311" r:id="rId7"/>
    <p:sldId id="312" r:id="rId8"/>
    <p:sldId id="313" r:id="rId9"/>
    <p:sldId id="314" r:id="rId10"/>
    <p:sldId id="315" r:id="rId11"/>
    <p:sldId id="316" r:id="rId12"/>
    <p:sldId id="317" r:id="rId13"/>
    <p:sldId id="318" r:id="rId14"/>
    <p:sldId id="319" r:id="rId15"/>
  </p:sldIdLst>
  <p:sldSz cx="9144000" cy="6858000" type="screen4x3"/>
  <p:notesSz cx="9220200" cy="69469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sldGuideLst>
    </p:ext>
    <p:ext uri="{2D200454-40CA-4A62-9FC3-DE9A4176ACB9}">
      <p15:notesGuideLst xmlns:p15="http://schemas.microsoft.com/office/powerpoint/2012/main">
        <p15:guide id="1" orient="horz" pos="2188" userDrawn="1">
          <p15:clr>
            <a:srgbClr val="A4A3A4"/>
          </p15:clr>
        </p15:guide>
        <p15:guide id="2" pos="290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94854" autoAdjust="0"/>
  </p:normalViewPr>
  <p:slideViewPr>
    <p:cSldViewPr snapToGrid="0" showGuides="1">
      <p:cViewPr varScale="1">
        <p:scale>
          <a:sx n="62" d="100"/>
          <a:sy n="62" d="100"/>
        </p:scale>
        <p:origin x="1051" y="53"/>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p:scale>
          <a:sx n="148" d="100"/>
          <a:sy n="148" d="100"/>
        </p:scale>
        <p:origin x="3800" y="-256"/>
      </p:cViewPr>
      <p:guideLst>
        <p:guide orient="horz" pos="2188"/>
        <p:guide pos="29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8605520" y="6598349"/>
            <a:ext cx="614680" cy="348551"/>
          </a:xfrm>
          <a:prstGeom prst="rect">
            <a:avLst/>
          </a:prstGeom>
        </p:spPr>
        <p:txBody>
          <a:bodyPr vert="horz" lIns="92379" tIns="46190" rIns="92379" bIns="46190" rtlCol="0" anchor="ctr"/>
          <a:lstStyle>
            <a:lvl1pPr algn="r">
              <a:defRPr sz="12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744542" y="78270"/>
            <a:ext cx="7702097" cy="348551"/>
          </a:xfrm>
          <a:prstGeom prst="rect">
            <a:avLst/>
          </a:prstGeom>
        </p:spPr>
        <p:txBody>
          <a:bodyPr vert="horz" lIns="0" tIns="92379" rIns="0" bIns="92379" rtlCol="0"/>
          <a:lstStyle>
            <a:lvl1pPr algn="l">
              <a:defRPr sz="1200"/>
            </a:lvl1pPr>
          </a:lstStyle>
          <a:p>
            <a:endParaRPr lang="en-US" dirty="0">
              <a:latin typeface="Arial"/>
              <a:cs typeface="Arial"/>
            </a:endParaRPr>
          </a:p>
        </p:txBody>
      </p:sp>
      <p:cxnSp>
        <p:nvCxnSpPr>
          <p:cNvPr id="10" name="Straight Connector 9"/>
          <p:cNvCxnSpPr/>
          <p:nvPr/>
        </p:nvCxnSpPr>
        <p:spPr>
          <a:xfrm>
            <a:off x="744545" y="6598349"/>
            <a:ext cx="7748431"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44541" y="6677540"/>
            <a:ext cx="1809464" cy="17638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451"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3046413" y="868363"/>
            <a:ext cx="3127375" cy="2344737"/>
          </a:xfrm>
          <a:prstGeom prst="rect">
            <a:avLst/>
          </a:prstGeom>
          <a:noFill/>
          <a:ln w="12700">
            <a:solidFill>
              <a:prstClr val="black"/>
            </a:solidFill>
          </a:ln>
        </p:spPr>
        <p:txBody>
          <a:bodyPr vert="horz" lIns="92379" tIns="46190" rIns="92379" bIns="46190" rtlCol="0" anchor="ctr"/>
          <a:lstStyle/>
          <a:p>
            <a:endParaRPr lang="en-US"/>
          </a:p>
        </p:txBody>
      </p:sp>
      <p:sp>
        <p:nvSpPr>
          <p:cNvPr id="5" name="Notes Placeholder 4"/>
          <p:cNvSpPr>
            <a:spLocks noGrp="1"/>
          </p:cNvSpPr>
          <p:nvPr>
            <p:ph type="body" sz="quarter" idx="3"/>
          </p:nvPr>
        </p:nvSpPr>
        <p:spPr>
          <a:xfrm>
            <a:off x="922020" y="3343195"/>
            <a:ext cx="7376160" cy="2735342"/>
          </a:xfrm>
          <a:prstGeom prst="rect">
            <a:avLst/>
          </a:prstGeom>
        </p:spPr>
        <p:txBody>
          <a:bodyPr vert="horz" lIns="92379" tIns="46190" rIns="92379" bIns="4619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8606221" y="6598349"/>
            <a:ext cx="614680" cy="348551"/>
          </a:xfrm>
          <a:prstGeom prst="rect">
            <a:avLst/>
          </a:prstGeom>
        </p:spPr>
        <p:txBody>
          <a:bodyPr vert="horz" lIns="92379" tIns="46190" rIns="92379" bIns="46190" rtlCol="0" anchor="ctr"/>
          <a:lstStyle>
            <a:lvl1pPr algn="l">
              <a:defRPr sz="1200" b="1"/>
            </a:lvl1pPr>
          </a:lstStyle>
          <a:p>
            <a:fld id="{30F18498-1159-498D-8DC7-E1A69C582DF5}" type="slidenum">
              <a:rPr lang="en-US" smtClean="0"/>
              <a:pPr/>
              <a:t>‹#›</a:t>
            </a:fld>
            <a:endParaRPr lang="en-US" dirty="0"/>
          </a:p>
        </p:txBody>
      </p:sp>
      <p:cxnSp>
        <p:nvCxnSpPr>
          <p:cNvPr id="13" name="Straight Connector 12"/>
          <p:cNvCxnSpPr/>
          <p:nvPr/>
        </p:nvCxnSpPr>
        <p:spPr>
          <a:xfrm>
            <a:off x="744545" y="6598349"/>
            <a:ext cx="7748431"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717125" y="73378"/>
            <a:ext cx="6330050" cy="348551"/>
          </a:xfrm>
          <a:prstGeom prst="rect">
            <a:avLst/>
          </a:prstGeom>
        </p:spPr>
        <p:txBody>
          <a:bodyPr vert="horz" lIns="0" tIns="92379" rIns="0" bIns="92379" rtlCol="0"/>
          <a:lstStyle>
            <a:lvl1pPr algn="l">
              <a:defRPr sz="12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4541" y="6677540"/>
            <a:ext cx="1809464" cy="17638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451"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en.wikipedia.org/wiki/Practice_(learning_method)#cite_note-Duvivier_2011-12"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xfrm>
            <a:off x="3162300" y="439738"/>
            <a:ext cx="2047875" cy="1536700"/>
          </a:xfrm>
          <a:ln/>
        </p:spPr>
      </p:sp>
      <p:sp>
        <p:nvSpPr>
          <p:cNvPr id="2" name="Notes Placeholder 1"/>
          <p:cNvSpPr>
            <a:spLocks noGrp="1"/>
          </p:cNvSpPr>
          <p:nvPr>
            <p:ph type="body" idx="1"/>
          </p:nvPr>
        </p:nvSpPr>
        <p:spPr/>
        <p:txBody>
          <a:bodyPr/>
          <a:lstStyle/>
          <a:p>
            <a:r>
              <a:rPr lang="en-US" dirty="0"/>
              <a:t>Treating</a:t>
            </a:r>
            <a:r>
              <a:rPr lang="en-US" baseline="0" dirty="0"/>
              <a:t> a static method as an instance,</a:t>
            </a:r>
          </a:p>
          <a:p>
            <a:r>
              <a:rPr lang="en-US" baseline="0" dirty="0"/>
              <a:t>Case sensitivity with names </a:t>
            </a:r>
          </a:p>
          <a:p>
            <a:r>
              <a:rPr lang="en-US" baseline="0" dirty="0"/>
              <a:t>Missing or misplaced brackets</a:t>
            </a:r>
          </a:p>
          <a:p>
            <a:endParaRPr lang="en-US" baseline="0" dirty="0"/>
          </a:p>
          <a:p>
            <a:r>
              <a:rPr lang="en-US" baseline="0" dirty="0"/>
              <a:t>For example:</a:t>
            </a:r>
          </a:p>
          <a:p>
            <a:r>
              <a:rPr lang="en-US" baseline="0" dirty="0" err="1"/>
              <a:t>i</a:t>
            </a:r>
            <a:r>
              <a:rPr lang="en-US" baseline="0" dirty="0"/>
              <a:t>++ vs ++</a:t>
            </a:r>
            <a:r>
              <a:rPr lang="en-US" baseline="0" dirty="0" err="1"/>
              <a:t>i</a:t>
            </a:r>
            <a:r>
              <a:rPr lang="en-US" baseline="0" dirty="0"/>
              <a:t> can lead to off-by-one errors</a:t>
            </a:r>
          </a:p>
          <a:p>
            <a:r>
              <a:rPr lang="en-US" baseline="0" dirty="0"/>
              <a:t>X + Z/2 is not the same as (X+Z)/2 </a:t>
            </a:r>
          </a:p>
          <a:p>
            <a:r>
              <a:rPr lang="en-US" baseline="0" dirty="0"/>
              <a:t>Parentheses can be a frequent source of problems</a:t>
            </a:r>
          </a:p>
          <a:p>
            <a:endParaRPr lang="en-US" baseline="0" dirty="0"/>
          </a:p>
          <a:p>
            <a:r>
              <a:rPr lang="en-US" baseline="0" dirty="0"/>
              <a:t>Floating and integer behavior often lead to issues</a:t>
            </a:r>
          </a:p>
          <a:p>
            <a:r>
              <a:rPr lang="en-US" baseline="0" dirty="0"/>
              <a:t>e^(2.1 – </a:t>
            </a:r>
            <a:r>
              <a:rPr lang="en-US" baseline="0" dirty="0" err="1"/>
              <a:t>i</a:t>
            </a:r>
            <a:r>
              <a:rPr lang="en-US" baseline="0" dirty="0"/>
              <a:t>) is not the same as e^(2.1-float(</a:t>
            </a:r>
            <a:r>
              <a:rPr lang="en-US" baseline="0" dirty="0" err="1"/>
              <a:t>i</a:t>
            </a:r>
            <a:r>
              <a:rPr lang="en-US" baseline="0" dirty="0"/>
              <a:t>)). (2.1-i) will truncate to an integer!</a:t>
            </a:r>
          </a:p>
          <a:p>
            <a:r>
              <a:rPr lang="en-US" baseline="0" dirty="0"/>
              <a:t>X++, what is the type of X, float, integer, pointer? </a:t>
            </a:r>
          </a:p>
          <a:p>
            <a:endParaRPr lang="en-US" dirty="0"/>
          </a:p>
        </p:txBody>
      </p:sp>
    </p:spTree>
    <p:extLst>
      <p:ext uri="{BB962C8B-B14F-4D97-AF65-F5344CB8AC3E}">
        <p14:creationId xmlns:p14="http://schemas.microsoft.com/office/powerpoint/2010/main" val="27981626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ChangeArrowheads="1" noTextEdit="1"/>
          </p:cNvSpPr>
          <p:nvPr>
            <p:ph type="sldImg"/>
          </p:nvPr>
        </p:nvSpPr>
        <p:spPr>
          <a:xfrm>
            <a:off x="3162300" y="439738"/>
            <a:ext cx="2047875" cy="1536700"/>
          </a:xfrm>
          <a:ln/>
        </p:spPr>
      </p:sp>
      <p:sp>
        <p:nvSpPr>
          <p:cNvPr id="2" name="Notes Placeholder 1"/>
          <p:cNvSpPr>
            <a:spLocks noGrp="1"/>
          </p:cNvSpPr>
          <p:nvPr>
            <p:ph type="body" idx="1"/>
          </p:nvPr>
        </p:nvSpPr>
        <p:spPr/>
        <p:txBody>
          <a:bodyPr/>
          <a:lstStyle/>
          <a:p>
            <a:r>
              <a:rPr lang="en-US" dirty="0"/>
              <a:t>What should you do if the static analysis finds a lot of issues?</a:t>
            </a:r>
          </a:p>
        </p:txBody>
      </p:sp>
    </p:spTree>
    <p:extLst>
      <p:ext uri="{BB962C8B-B14F-4D97-AF65-F5344CB8AC3E}">
        <p14:creationId xmlns:p14="http://schemas.microsoft.com/office/powerpoint/2010/main" val="33388605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xfrm>
            <a:off x="4896441" y="6389124"/>
            <a:ext cx="3745348" cy="336010"/>
          </a:xfrm>
          <a:prstGeom prst="rect">
            <a:avLst/>
          </a:prstGeom>
          <a:ln/>
        </p:spPr>
        <p:txBody>
          <a:bodyPr lIns="92816" tIns="46408" rIns="92816" bIns="46408"/>
          <a:lstStyle/>
          <a:p>
            <a:fld id="{CDDC26A5-870B-4D7D-8833-AD5E04A2F305}" type="slidenum">
              <a:rPr lang="en-US" altLang="en-US"/>
              <a:pPr/>
              <a:t>13</a:t>
            </a:fld>
            <a:endParaRPr lang="en-US" altLang="en-US"/>
          </a:p>
        </p:txBody>
      </p:sp>
      <p:sp>
        <p:nvSpPr>
          <p:cNvPr id="15362" name="Rectangle 2"/>
          <p:cNvSpPr>
            <a:spLocks noGrp="1" noRot="1" noChangeAspect="1" noChangeArrowheads="1" noTextEdit="1"/>
          </p:cNvSpPr>
          <p:nvPr>
            <p:ph type="sldImg"/>
          </p:nvPr>
        </p:nvSpPr>
        <p:spPr>
          <a:xfrm>
            <a:off x="3051175" y="357188"/>
            <a:ext cx="2268538" cy="1700212"/>
          </a:xfrm>
          <a:ln w="12700" cap="flat">
            <a:solidFill>
              <a:schemeClr val="tx1"/>
            </a:solidFill>
            <a:miter lim="800000"/>
            <a:headEnd/>
            <a:tailEnd/>
          </a:ln>
        </p:spPr>
      </p:sp>
      <p:sp>
        <p:nvSpPr>
          <p:cNvPr id="15363" name="Rectangle 3"/>
          <p:cNvSpPr>
            <a:spLocks noGrp="1" noChangeArrowheads="1"/>
          </p:cNvSpPr>
          <p:nvPr>
            <p:ph type="body" idx="1"/>
          </p:nvPr>
        </p:nvSpPr>
        <p:spPr>
          <a:ln cap="flat"/>
        </p:spPr>
        <p:txBody>
          <a:bodyPr/>
          <a:lstStyle/>
          <a:p>
            <a:endParaRPr lang="en-US" altLang="en-US" dirty="0"/>
          </a:p>
          <a:p>
            <a:endParaRPr lang="en-US" altLang="en-US" dirty="0"/>
          </a:p>
        </p:txBody>
      </p:sp>
    </p:spTree>
    <p:extLst>
      <p:ext uri="{BB962C8B-B14F-4D97-AF65-F5344CB8AC3E}">
        <p14:creationId xmlns:p14="http://schemas.microsoft.com/office/powerpoint/2010/main" val="13529062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62300" y="439738"/>
            <a:ext cx="2047875" cy="1536700"/>
          </a:xfrm>
        </p:spPr>
      </p:sp>
      <p:sp>
        <p:nvSpPr>
          <p:cNvPr id="3" name="Notes Placeholder 2"/>
          <p:cNvSpPr>
            <a:spLocks noGrp="1"/>
          </p:cNvSpPr>
          <p:nvPr>
            <p:ph type="body" idx="1"/>
          </p:nvPr>
        </p:nvSpPr>
        <p:spPr/>
        <p:txBody>
          <a:bodyPr/>
          <a:lstStyle/>
          <a:p>
            <a:r>
              <a:rPr lang="en-US" sz="1300" dirty="0">
                <a:latin typeface="Arial" charset="0"/>
                <a:cs typeface="Arial" charset="0"/>
              </a:rPr>
              <a:t>If teaching this course interactively, use a board to collect comments. Make a list</a:t>
            </a:r>
          </a:p>
          <a:p>
            <a:r>
              <a:rPr lang="en-US" sz="1300" dirty="0">
                <a:latin typeface="Arial" charset="0"/>
                <a:cs typeface="Arial" charset="0"/>
              </a:rPr>
              <a:t>What were the problems identified</a:t>
            </a:r>
          </a:p>
          <a:p>
            <a:r>
              <a:rPr lang="en-US" sz="1300" dirty="0">
                <a:latin typeface="Arial" charset="0"/>
                <a:cs typeface="Arial" charset="0"/>
              </a:rPr>
              <a:t> </a:t>
            </a:r>
          </a:p>
          <a:p>
            <a:r>
              <a:rPr lang="en-US" sz="1300" dirty="0">
                <a:latin typeface="Arial" charset="0"/>
                <a:cs typeface="Arial" charset="0"/>
              </a:rPr>
              <a:t>Use the comments to build on the retrospective</a:t>
            </a:r>
          </a:p>
          <a:p>
            <a:endParaRPr lang="en-US" sz="1300" dirty="0">
              <a:latin typeface="Arial" charset="0"/>
              <a:cs typeface="Arial" charset="0"/>
            </a:endParaRPr>
          </a:p>
        </p:txBody>
      </p:sp>
    </p:spTree>
    <p:extLst>
      <p:ext uri="{BB962C8B-B14F-4D97-AF65-F5344CB8AC3E}">
        <p14:creationId xmlns:p14="http://schemas.microsoft.com/office/powerpoint/2010/main" val="8240008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62300" y="439738"/>
            <a:ext cx="2047875" cy="1536700"/>
          </a:xfrm>
        </p:spPr>
      </p:sp>
      <p:sp>
        <p:nvSpPr>
          <p:cNvPr id="3" name="Notes Placeholder 2"/>
          <p:cNvSpPr>
            <a:spLocks noGrp="1"/>
          </p:cNvSpPr>
          <p:nvPr>
            <p:ph type="body" idx="1"/>
          </p:nvPr>
        </p:nvSpPr>
        <p:spPr/>
        <p:txBody>
          <a:bodyPr/>
          <a:lstStyle/>
          <a:p>
            <a:r>
              <a:rPr lang="en-US" sz="1300" dirty="0">
                <a:latin typeface="Arial" charset="0"/>
                <a:cs typeface="Arial" charset="0"/>
              </a:rPr>
              <a:t>Some typical responses are </a:t>
            </a:r>
          </a:p>
          <a:p>
            <a:r>
              <a:rPr lang="en-US" sz="1300" dirty="0">
                <a:latin typeface="Arial" charset="0"/>
                <a:cs typeface="Arial" charset="0"/>
              </a:rPr>
              <a:t>“didn’t find things even if they were on my checklist”</a:t>
            </a:r>
          </a:p>
          <a:p>
            <a:r>
              <a:rPr lang="en-US" sz="1300" dirty="0">
                <a:latin typeface="Arial" charset="0"/>
                <a:cs typeface="Arial" charset="0"/>
              </a:rPr>
              <a:t>“I still found a lot of defects in test”</a:t>
            </a:r>
          </a:p>
          <a:p>
            <a:endParaRPr lang="en-US" sz="1300" dirty="0">
              <a:latin typeface="Arial" charset="0"/>
              <a:cs typeface="Arial" charset="0"/>
            </a:endParaRPr>
          </a:p>
          <a:p>
            <a:r>
              <a:rPr lang="en-US" sz="1300" dirty="0">
                <a:latin typeface="Arial" charset="0"/>
                <a:cs typeface="Arial" charset="0"/>
              </a:rPr>
              <a:t>Now ask “why did that happen?” What was the root cause?</a:t>
            </a:r>
          </a:p>
          <a:p>
            <a:r>
              <a:rPr lang="en-US" sz="1300" dirty="0">
                <a:latin typeface="Arial" charset="0"/>
                <a:cs typeface="Arial" charset="0"/>
              </a:rPr>
              <a:t>The remainder of this workshop will examine ways to improve the process so that it become more efficient and effective.</a:t>
            </a:r>
          </a:p>
        </p:txBody>
      </p:sp>
    </p:spTree>
    <p:extLst>
      <p:ext uri="{BB962C8B-B14F-4D97-AF65-F5344CB8AC3E}">
        <p14:creationId xmlns:p14="http://schemas.microsoft.com/office/powerpoint/2010/main" val="29712077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62300" y="439738"/>
            <a:ext cx="2047875" cy="1536700"/>
          </a:xfrm>
        </p:spPr>
      </p:sp>
      <p:sp>
        <p:nvSpPr>
          <p:cNvPr id="3" name="Notes Placeholder 2"/>
          <p:cNvSpPr>
            <a:spLocks noGrp="1"/>
          </p:cNvSpPr>
          <p:nvPr>
            <p:ph type="body" idx="1"/>
          </p:nvPr>
        </p:nvSpPr>
        <p:spPr/>
        <p:txBody>
          <a:bodyPr/>
          <a:lstStyle/>
          <a:p>
            <a:r>
              <a:rPr lang="en-US" sz="1100" dirty="0"/>
              <a:t>Do this as a build, with the types of processes</a:t>
            </a:r>
          </a:p>
          <a:p>
            <a:r>
              <a:rPr lang="en-US" sz="1100" dirty="0"/>
              <a:t>What is the official process?</a:t>
            </a:r>
          </a:p>
          <a:p>
            <a:r>
              <a:rPr lang="en-US" sz="1100" dirty="0"/>
              <a:t>Define an improvement process to</a:t>
            </a:r>
          </a:p>
          <a:p>
            <a:pPr marL="327710" indent="-327710">
              <a:buFont typeface="Arial" panose="020B0604020202020204" pitchFamily="34" charset="0"/>
              <a:buChar char="•"/>
            </a:pPr>
            <a:r>
              <a:rPr lang="en-US" sz="1100" dirty="0"/>
              <a:t>Improve your review practices</a:t>
            </a:r>
          </a:p>
          <a:p>
            <a:pPr marL="327710" indent="-327710">
              <a:buFont typeface="Arial" panose="020B0604020202020204" pitchFamily="34" charset="0"/>
              <a:buChar char="•"/>
            </a:pPr>
            <a:r>
              <a:rPr lang="en-US" sz="1100" dirty="0"/>
              <a:t>Improve your review checklist</a:t>
            </a:r>
          </a:p>
          <a:p>
            <a:pPr marL="327710" indent="-327710">
              <a:buFont typeface="Arial" panose="020B0604020202020204" pitchFamily="34" charset="0"/>
              <a:buChar char="•"/>
            </a:pPr>
            <a:r>
              <a:rPr lang="en-US" sz="1100" dirty="0"/>
              <a:t>Optimize the review process </a:t>
            </a:r>
          </a:p>
          <a:p>
            <a:pPr marL="327710" indent="-327710">
              <a:buFont typeface="Arial" panose="020B0604020202020204" pitchFamily="34" charset="0"/>
              <a:buChar char="•"/>
            </a:pPr>
            <a:endParaRPr lang="en-US" sz="1100" dirty="0"/>
          </a:p>
          <a:p>
            <a:endParaRPr lang="en-US" sz="1100" dirty="0"/>
          </a:p>
          <a:p>
            <a:r>
              <a:rPr lang="en-US" sz="1100" dirty="0"/>
              <a:t>The Process is provided at a high level; what they need to do is enact the process in a consistent way</a:t>
            </a:r>
          </a:p>
          <a:p>
            <a:r>
              <a:rPr lang="en-US" sz="1100" dirty="0"/>
              <a:t>Almost writing a PIP</a:t>
            </a:r>
          </a:p>
          <a:p>
            <a:r>
              <a:rPr lang="en-US" sz="1100" dirty="0"/>
              <a:t>What do you need to do personally to make it effective?</a:t>
            </a:r>
          </a:p>
          <a:p>
            <a:endParaRPr lang="en-US" sz="1100" dirty="0"/>
          </a:p>
          <a:p>
            <a:r>
              <a:rPr lang="en-US" sz="1100" dirty="0"/>
              <a:t>This is an incremental improvement process</a:t>
            </a:r>
          </a:p>
          <a:p>
            <a:endParaRPr lang="en-US" sz="1100" dirty="0"/>
          </a:p>
          <a:p>
            <a:r>
              <a:rPr lang="en-US" sz="1100" dirty="0" err="1">
                <a:latin typeface="Arial" charset="0"/>
                <a:cs typeface="Arial" charset="0"/>
              </a:rPr>
              <a:t>Duvivier</a:t>
            </a:r>
            <a:r>
              <a:rPr lang="en-US" sz="1100" dirty="0">
                <a:latin typeface="Arial" charset="0"/>
                <a:cs typeface="Arial" charset="0"/>
              </a:rPr>
              <a:t> et al. reconstructed the concept of deliberate practice into practical principles to describe the process as it relates to clinical skill acquisition. They defined deliberate practice as:</a:t>
            </a:r>
          </a:p>
          <a:p>
            <a:r>
              <a:rPr lang="en-US" sz="1100" dirty="0">
                <a:latin typeface="Arial" charset="0"/>
                <a:cs typeface="Arial" charset="0"/>
              </a:rPr>
              <a:t>repetitive performance of intended cognitive or psychomotor skills</a:t>
            </a:r>
          </a:p>
          <a:p>
            <a:r>
              <a:rPr lang="en-US" sz="1100" dirty="0">
                <a:latin typeface="Arial" charset="0"/>
                <a:cs typeface="Arial" charset="0"/>
              </a:rPr>
              <a:t>rigorous skills assessment</a:t>
            </a:r>
          </a:p>
          <a:p>
            <a:r>
              <a:rPr lang="en-US" sz="1100" dirty="0">
                <a:latin typeface="Arial" charset="0"/>
                <a:cs typeface="Arial" charset="0"/>
              </a:rPr>
              <a:t>specific information feedback</a:t>
            </a:r>
          </a:p>
          <a:p>
            <a:r>
              <a:rPr lang="en-US" sz="1100" dirty="0">
                <a:latin typeface="Arial" charset="0"/>
                <a:cs typeface="Arial" charset="0"/>
              </a:rPr>
              <a:t>better skills performance</a:t>
            </a:r>
            <a:r>
              <a:rPr lang="en-US" sz="1100" baseline="30000" dirty="0">
                <a:latin typeface="Arial" charset="0"/>
                <a:cs typeface="Arial" charset="0"/>
                <a:hlinkClick r:id="rId3"/>
              </a:rPr>
              <a:t>[12]</a:t>
            </a:r>
            <a:endParaRPr lang="en-US" sz="1100" dirty="0">
              <a:latin typeface="Arial" charset="0"/>
              <a:cs typeface="Arial" charset="0"/>
            </a:endParaRPr>
          </a:p>
          <a:p>
            <a:r>
              <a:rPr lang="en-US" sz="1100" dirty="0">
                <a:latin typeface="Arial" charset="0"/>
                <a:cs typeface="Arial" charset="0"/>
              </a:rPr>
              <a:t>They further described the personal skills learners need to exhibit at various stages of skill development in order to be successful in developing their clinical skills. This includes:</a:t>
            </a:r>
          </a:p>
          <a:p>
            <a:r>
              <a:rPr lang="en-US" sz="1100" dirty="0">
                <a:latin typeface="Arial" charset="0"/>
                <a:cs typeface="Arial" charset="0"/>
              </a:rPr>
              <a:t>planning (organize work in a structured way).</a:t>
            </a:r>
          </a:p>
          <a:p>
            <a:r>
              <a:rPr lang="en-US" sz="1100" dirty="0">
                <a:latin typeface="Arial" charset="0"/>
                <a:cs typeface="Arial" charset="0"/>
              </a:rPr>
              <a:t>concentration/dedication (higher attention span)</a:t>
            </a:r>
          </a:p>
          <a:p>
            <a:r>
              <a:rPr lang="en-US" sz="1100" dirty="0">
                <a:latin typeface="Arial" charset="0"/>
                <a:cs typeface="Arial" charset="0"/>
              </a:rPr>
              <a:t>repetition/revision (strong tendency to practice)</a:t>
            </a:r>
          </a:p>
          <a:p>
            <a:r>
              <a:rPr lang="en-US" sz="1100" dirty="0">
                <a:latin typeface="Arial" charset="0"/>
                <a:cs typeface="Arial" charset="0"/>
              </a:rPr>
              <a:t>study style/self reflection (tendency to self-regulate learning)</a:t>
            </a:r>
            <a:r>
              <a:rPr lang="en-US" sz="1100" baseline="30000" dirty="0">
                <a:latin typeface="Arial" charset="0"/>
                <a:cs typeface="Arial" charset="0"/>
                <a:hlinkClick r:id="rId3"/>
              </a:rPr>
              <a:t>[12]</a:t>
            </a:r>
            <a:endParaRPr lang="en-US" sz="1100" dirty="0">
              <a:latin typeface="Arial" charset="0"/>
              <a:cs typeface="Arial" charset="0"/>
            </a:endParaRPr>
          </a:p>
          <a:p>
            <a:r>
              <a:rPr lang="en-US" sz="1100" dirty="0"/>
              <a:t>practice</a:t>
            </a:r>
          </a:p>
        </p:txBody>
      </p:sp>
    </p:spTree>
    <p:extLst>
      <p:ext uri="{BB962C8B-B14F-4D97-AF65-F5344CB8AC3E}">
        <p14:creationId xmlns:p14="http://schemas.microsoft.com/office/powerpoint/2010/main" val="35912873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xfrm>
            <a:off x="3162300" y="439738"/>
            <a:ext cx="2047875" cy="1536700"/>
          </a:xfrm>
          <a:ln/>
        </p:spPr>
      </p:sp>
      <p:sp>
        <p:nvSpPr>
          <p:cNvPr id="2" name="Notes Placeholder 1"/>
          <p:cNvSpPr>
            <a:spLocks noGrp="1"/>
          </p:cNvSpPr>
          <p:nvPr>
            <p:ph type="body" idx="1"/>
          </p:nvPr>
        </p:nvSpPr>
        <p:spPr/>
        <p:txBody>
          <a:bodyPr/>
          <a:lstStyle/>
          <a:p>
            <a:r>
              <a:rPr lang="en-US" altLang="en-US" dirty="0"/>
              <a:t>PSP reviews follow a </a:t>
            </a:r>
            <a:r>
              <a:rPr lang="en-US" altLang="en-US" u="sng" dirty="0"/>
              <a:t>disciplined process</a:t>
            </a:r>
            <a:r>
              <a:rPr lang="en-US" altLang="en-US" dirty="0"/>
              <a:t> with</a:t>
            </a:r>
          </a:p>
          <a:p>
            <a:pPr lvl="1"/>
            <a:r>
              <a:rPr lang="en-US" altLang="en-US" dirty="0"/>
              <a:t>entry and exit criteria</a:t>
            </a:r>
          </a:p>
          <a:p>
            <a:pPr lvl="1"/>
            <a:r>
              <a:rPr lang="en-US" altLang="en-US" dirty="0"/>
              <a:t>a review structure</a:t>
            </a:r>
          </a:p>
          <a:p>
            <a:pPr lvl="1"/>
            <a:r>
              <a:rPr lang="en-US" altLang="en-US" dirty="0"/>
              <a:t>guidelines, checklists, and standard</a:t>
            </a:r>
          </a:p>
          <a:p>
            <a:endParaRPr lang="en-US" dirty="0"/>
          </a:p>
          <a:p>
            <a:endParaRPr lang="en-US" baseline="0" dirty="0"/>
          </a:p>
          <a:p>
            <a:r>
              <a:rPr lang="en-US" baseline="0" dirty="0"/>
              <a:t>You will start to see some design issues in the code; others are hard to see in the code</a:t>
            </a:r>
          </a:p>
          <a:p>
            <a:endParaRPr lang="en-US" baseline="0" dirty="0"/>
          </a:p>
          <a:p>
            <a:endParaRPr lang="en-US" baseline="0" dirty="0"/>
          </a:p>
          <a:p>
            <a:endParaRPr lang="en-US" baseline="0" dirty="0"/>
          </a:p>
          <a:p>
            <a:r>
              <a:rPr lang="en-US" baseline="0" dirty="0"/>
              <a:t>Could lead rhetorician or discussion: what standards do you have?</a:t>
            </a:r>
            <a:endParaRPr lang="en-US" dirty="0"/>
          </a:p>
        </p:txBody>
      </p:sp>
    </p:spTree>
    <p:extLst>
      <p:ext uri="{BB962C8B-B14F-4D97-AF65-F5344CB8AC3E}">
        <p14:creationId xmlns:p14="http://schemas.microsoft.com/office/powerpoint/2010/main" val="10621198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xfrm>
            <a:off x="3162300" y="439738"/>
            <a:ext cx="2047875" cy="1536700"/>
          </a:xfrm>
          <a:ln/>
        </p:spPr>
      </p:sp>
      <p:sp>
        <p:nvSpPr>
          <p:cNvPr id="2" name="Notes Placeholder 1"/>
          <p:cNvSpPr>
            <a:spLocks noGrp="1"/>
          </p:cNvSpPr>
          <p:nvPr>
            <p:ph type="body" idx="1"/>
          </p:nvPr>
        </p:nvSpPr>
        <p:spPr/>
        <p:txBody>
          <a:bodyPr/>
          <a:lstStyle/>
          <a:p>
            <a:r>
              <a:rPr lang="en-US" dirty="0"/>
              <a:t>How do you know you are on track?</a:t>
            </a:r>
          </a:p>
          <a:p>
            <a:r>
              <a:rPr lang="en-US" dirty="0"/>
              <a:t>What can</a:t>
            </a:r>
            <a:r>
              <a:rPr lang="en-US" baseline="0" dirty="0"/>
              <a:t> you measure for a leading indicator?</a:t>
            </a:r>
          </a:p>
          <a:p>
            <a:endParaRPr lang="en-US" baseline="0" dirty="0"/>
          </a:p>
          <a:p>
            <a:r>
              <a:rPr lang="en-US" baseline="0" dirty="0"/>
              <a:t>What are leading and lagging indicators? Focus on the leading rather than waiting to the end.</a:t>
            </a:r>
            <a:endParaRPr lang="en-US" dirty="0"/>
          </a:p>
        </p:txBody>
      </p:sp>
    </p:spTree>
    <p:extLst>
      <p:ext uri="{BB962C8B-B14F-4D97-AF65-F5344CB8AC3E}">
        <p14:creationId xmlns:p14="http://schemas.microsoft.com/office/powerpoint/2010/main" val="35242134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62300" y="439738"/>
            <a:ext cx="2047875" cy="1536700"/>
          </a:xfrm>
        </p:spPr>
      </p:sp>
      <p:sp>
        <p:nvSpPr>
          <p:cNvPr id="3" name="Notes Placeholder 2"/>
          <p:cNvSpPr>
            <a:spLocks noGrp="1"/>
          </p:cNvSpPr>
          <p:nvPr>
            <p:ph type="body" idx="1"/>
          </p:nvPr>
        </p:nvSpPr>
        <p:spPr/>
        <p:txBody>
          <a:bodyPr/>
          <a:lstStyle/>
          <a:p>
            <a:r>
              <a:rPr lang="en-US" dirty="0"/>
              <a:t>Taking</a:t>
            </a:r>
            <a:r>
              <a:rPr lang="en-US" baseline="0" dirty="0"/>
              <a:t> time doesn’t lead to good reviews, but</a:t>
            </a:r>
          </a:p>
          <a:p>
            <a:r>
              <a:rPr lang="en-US" baseline="0" dirty="0"/>
              <a:t>Good reviews take time</a:t>
            </a:r>
          </a:p>
          <a:p>
            <a:endParaRPr lang="en-US" baseline="0" dirty="0"/>
          </a:p>
          <a:p>
            <a:r>
              <a:rPr lang="en-US" baseline="0" dirty="0"/>
              <a:t>Slow down the right way</a:t>
            </a:r>
            <a:endParaRPr lang="en-US" dirty="0"/>
          </a:p>
        </p:txBody>
      </p:sp>
    </p:spTree>
    <p:extLst>
      <p:ext uri="{BB962C8B-B14F-4D97-AF65-F5344CB8AC3E}">
        <p14:creationId xmlns:p14="http://schemas.microsoft.com/office/powerpoint/2010/main" val="35936366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62300" y="439738"/>
            <a:ext cx="2047875" cy="1536700"/>
          </a:xfrm>
        </p:spPr>
      </p:sp>
      <p:sp>
        <p:nvSpPr>
          <p:cNvPr id="3" name="Notes Placeholder 2"/>
          <p:cNvSpPr>
            <a:spLocks noGrp="1"/>
          </p:cNvSpPr>
          <p:nvPr>
            <p:ph type="body" idx="1"/>
          </p:nvPr>
        </p:nvSpPr>
        <p:spPr/>
        <p:txBody>
          <a:bodyPr/>
          <a:lstStyle/>
          <a:p>
            <a:r>
              <a:rPr lang="en-US" dirty="0"/>
              <a:t>This is a transition problem. How do we get here?</a:t>
            </a:r>
          </a:p>
        </p:txBody>
      </p:sp>
    </p:spTree>
    <p:extLst>
      <p:ext uri="{BB962C8B-B14F-4D97-AF65-F5344CB8AC3E}">
        <p14:creationId xmlns:p14="http://schemas.microsoft.com/office/powerpoint/2010/main" val="20924918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xfrm>
            <a:off x="3162300" y="439738"/>
            <a:ext cx="2047875" cy="1536700"/>
          </a:xfrm>
          <a:ln/>
        </p:spPr>
      </p:sp>
      <p:sp>
        <p:nvSpPr>
          <p:cNvPr id="2" name="Notes Placeholder 1"/>
          <p:cNvSpPr>
            <a:spLocks noGrp="1"/>
          </p:cNvSpPr>
          <p:nvPr>
            <p:ph type="body" idx="1"/>
          </p:nvPr>
        </p:nvSpPr>
        <p:spPr/>
        <p:txBody>
          <a:bodyPr/>
          <a:lstStyle/>
          <a:p>
            <a:r>
              <a:rPr lang="en-US" dirty="0"/>
              <a:t>Optional chalk talk</a:t>
            </a:r>
          </a:p>
          <a:p>
            <a:r>
              <a:rPr lang="en-US" dirty="0"/>
              <a:t>For a discussion,</a:t>
            </a:r>
          </a:p>
          <a:p>
            <a:r>
              <a:rPr lang="en-US" dirty="0"/>
              <a:t>Plan for success</a:t>
            </a:r>
          </a:p>
          <a:p>
            <a:r>
              <a:rPr lang="en-US" dirty="0"/>
              <a:t>The next slide will provide some official answers</a:t>
            </a:r>
          </a:p>
          <a:p>
            <a:endParaRPr lang="en-US" dirty="0"/>
          </a:p>
          <a:p>
            <a:r>
              <a:rPr lang="en-US" dirty="0"/>
              <a:t>Treating</a:t>
            </a:r>
            <a:r>
              <a:rPr lang="en-US" baseline="0" dirty="0"/>
              <a:t> a static method as an instance</a:t>
            </a:r>
          </a:p>
          <a:p>
            <a:r>
              <a:rPr lang="en-US" baseline="0" dirty="0"/>
              <a:t>Case sensitivity with names </a:t>
            </a:r>
          </a:p>
          <a:p>
            <a:r>
              <a:rPr lang="en-US" baseline="0" dirty="0"/>
              <a:t>Missing or misplaced brackets</a:t>
            </a:r>
          </a:p>
          <a:p>
            <a:endParaRPr lang="en-US" baseline="0" dirty="0"/>
          </a:p>
          <a:p>
            <a:r>
              <a:rPr lang="en-US" baseline="0" dirty="0"/>
              <a:t>For example:</a:t>
            </a:r>
          </a:p>
          <a:p>
            <a:r>
              <a:rPr lang="en-US" baseline="0" dirty="0" err="1"/>
              <a:t>i</a:t>
            </a:r>
            <a:r>
              <a:rPr lang="en-US" baseline="0" dirty="0"/>
              <a:t>++ vs ++</a:t>
            </a:r>
            <a:r>
              <a:rPr lang="en-US" baseline="0" dirty="0" err="1"/>
              <a:t>i</a:t>
            </a:r>
            <a:r>
              <a:rPr lang="en-US" baseline="0" dirty="0"/>
              <a:t> can lead to off-by-one errors</a:t>
            </a:r>
          </a:p>
          <a:p>
            <a:r>
              <a:rPr lang="en-US" baseline="0" dirty="0"/>
              <a:t>X + Z/2 is not the same as (X+Z)/2 </a:t>
            </a:r>
          </a:p>
          <a:p>
            <a:r>
              <a:rPr lang="en-US" baseline="0" dirty="0"/>
              <a:t>Parentheses can be a frequent source of problems</a:t>
            </a:r>
          </a:p>
          <a:p>
            <a:endParaRPr lang="en-US" baseline="0" dirty="0"/>
          </a:p>
          <a:p>
            <a:r>
              <a:rPr lang="en-US" baseline="0" dirty="0"/>
              <a:t>Floating and integer behavior often lead to issues</a:t>
            </a:r>
          </a:p>
          <a:p>
            <a:r>
              <a:rPr lang="en-US" baseline="0" dirty="0"/>
              <a:t>You must know the math and the rules for the language</a:t>
            </a:r>
          </a:p>
          <a:p>
            <a:r>
              <a:rPr lang="en-US" baseline="0" dirty="0"/>
              <a:t>e^(2.1 – </a:t>
            </a:r>
            <a:r>
              <a:rPr lang="en-US" baseline="0" dirty="0" err="1"/>
              <a:t>i</a:t>
            </a:r>
            <a:r>
              <a:rPr lang="en-US" baseline="0" dirty="0"/>
              <a:t>) is not the same as e^(2.1-float(</a:t>
            </a:r>
            <a:r>
              <a:rPr lang="en-US" baseline="0" dirty="0" err="1"/>
              <a:t>i</a:t>
            </a:r>
            <a:r>
              <a:rPr lang="en-US" baseline="0" dirty="0"/>
              <a:t>)). (2.1-i) will truncate to an integer!</a:t>
            </a:r>
          </a:p>
          <a:p>
            <a:r>
              <a:rPr lang="en-US" baseline="0" dirty="0"/>
              <a:t>X++, what is the type of X, float, integer, pointer? </a:t>
            </a:r>
          </a:p>
          <a:p>
            <a:endParaRPr lang="en-US" dirty="0"/>
          </a:p>
        </p:txBody>
      </p:sp>
    </p:spTree>
    <p:extLst>
      <p:ext uri="{BB962C8B-B14F-4D97-AF65-F5344CB8AC3E}">
        <p14:creationId xmlns:p14="http://schemas.microsoft.com/office/powerpoint/2010/main" val="119368030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341446"/>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125"/>
              <a:t>Section (optional)</a:t>
            </a:r>
            <a:endParaRPr lang="en-US" sz="1125"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13" dirty="0"/>
              <a:t>Picture</a:t>
            </a:r>
            <a:br>
              <a:rPr lang="en-US" sz="1013" dirty="0"/>
            </a:br>
            <a:r>
              <a:rPr lang="en-US" sz="1013" dirty="0"/>
              <a:t>(optional)</a:t>
            </a:r>
          </a:p>
        </p:txBody>
      </p:sp>
    </p:spTree>
    <p:extLst>
      <p:ext uri="{BB962C8B-B14F-4D97-AF65-F5344CB8AC3E}">
        <p14:creationId xmlns:p14="http://schemas.microsoft.com/office/powerpoint/2010/main" val="8756259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038226" y="730250"/>
            <a:ext cx="7826375" cy="825500"/>
          </a:xfrm>
        </p:spPr>
        <p:txBody>
          <a:bodyPr/>
          <a:lstStyle/>
          <a:p>
            <a:r>
              <a:rPr lang="en-US"/>
              <a:t>Click to edit Master title style</a:t>
            </a:r>
          </a:p>
        </p:txBody>
      </p:sp>
      <p:sp>
        <p:nvSpPr>
          <p:cNvPr id="3" name="Text Placeholder 2"/>
          <p:cNvSpPr>
            <a:spLocks noGrp="1"/>
          </p:cNvSpPr>
          <p:nvPr>
            <p:ph type="body" sz="half" idx="1"/>
          </p:nvPr>
        </p:nvSpPr>
        <p:spPr>
          <a:xfrm>
            <a:off x="896939" y="1752601"/>
            <a:ext cx="3703637" cy="4711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4752976" y="1752601"/>
            <a:ext cx="3703638" cy="4711700"/>
          </a:xfrm>
        </p:spPr>
        <p:txBody>
          <a:bodyPr/>
          <a:lstStyle/>
          <a:p>
            <a:endParaRPr lang="en-US"/>
          </a:p>
        </p:txBody>
      </p:sp>
      <p:sp>
        <p:nvSpPr>
          <p:cNvPr id="5" name="Footer Placeholder 4"/>
          <p:cNvSpPr>
            <a:spLocks noGrp="1"/>
          </p:cNvSpPr>
          <p:nvPr>
            <p:ph type="ftr" sz="quarter" idx="10"/>
          </p:nvPr>
        </p:nvSpPr>
        <p:spPr>
          <a:xfrm>
            <a:off x="3114675" y="6257925"/>
            <a:ext cx="2914650" cy="514350"/>
          </a:xfrm>
          <a:prstGeom prst="rect">
            <a:avLst/>
          </a:prstGeom>
        </p:spPr>
        <p:txBody>
          <a:bodyPr lIns="81272" tIns="40636" rIns="81272" bIns="40636"/>
          <a:lstStyle>
            <a:lvl1pPr>
              <a:defRPr/>
            </a:lvl1pPr>
          </a:lstStyle>
          <a:p>
            <a:endParaRPr lang="en-US" altLang="en-US"/>
          </a:p>
        </p:txBody>
      </p:sp>
      <p:sp>
        <p:nvSpPr>
          <p:cNvPr id="6" name="Slide Number Placeholder 5"/>
          <p:cNvSpPr>
            <a:spLocks noGrp="1"/>
          </p:cNvSpPr>
          <p:nvPr>
            <p:ph type="sldNum" sz="quarter" idx="11"/>
          </p:nvPr>
        </p:nvSpPr>
        <p:spPr>
          <a:xfrm>
            <a:off x="6543675" y="6257925"/>
            <a:ext cx="1885950" cy="514350"/>
          </a:xfrm>
          <a:prstGeom prst="rect">
            <a:avLst/>
          </a:prstGeom>
        </p:spPr>
        <p:txBody>
          <a:bodyPr lIns="81272" tIns="40636" rIns="81272" bIns="40636"/>
          <a:lstStyle>
            <a:lvl1pPr>
              <a:defRPr/>
            </a:lvl1pPr>
          </a:lstStyle>
          <a:p>
            <a:fld id="{2C8FE911-4DA1-4725-A4C7-E448C01744ED}" type="slidenum">
              <a:rPr lang="en-US" altLang="en-US"/>
              <a:pPr/>
              <a:t>‹#›</a:t>
            </a:fld>
            <a:endParaRPr lang="en-US" altLang="en-US"/>
          </a:p>
        </p:txBody>
      </p:sp>
    </p:spTree>
    <p:extLst>
      <p:ext uri="{BB962C8B-B14F-4D97-AF65-F5344CB8AC3E}">
        <p14:creationId xmlns:p14="http://schemas.microsoft.com/office/powerpoint/2010/main" val="1142361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6416931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2144639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551376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15376810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Click icon to add picture</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42821865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5793969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7954398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1336982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74815327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7095246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27022062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403183533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202515262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23810194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2463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60386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5CB343E4-1256-A148-8792-E8EEAFE52F37}"/>
              </a:ext>
            </a:extLst>
          </p:cNvPr>
          <p:cNvSpPr>
            <a:spLocks noGrp="1"/>
          </p:cNvSpPr>
          <p:nvPr>
            <p:ph type="body" sz="quarter" idx="11" hasCustomPrompt="1"/>
          </p:nvPr>
        </p:nvSpPr>
        <p:spPr>
          <a:xfrm>
            <a:off x="381000" y="3346296"/>
            <a:ext cx="5524500" cy="257565"/>
          </a:xfrm>
        </p:spPr>
        <p:txBody>
          <a:bodyPr/>
          <a:lstStyle>
            <a:lvl1pPr>
              <a:defRPr sz="1600" b="1"/>
            </a:lvl1pPr>
          </a:lstStyle>
          <a:p>
            <a:pPr lvl="0"/>
            <a:r>
              <a:rPr lang="en-US" dirty="0"/>
              <a:t>Click to Edit Section Title</a:t>
            </a:r>
          </a:p>
        </p:txBody>
      </p:sp>
    </p:spTree>
    <p:extLst>
      <p:ext uri="{BB962C8B-B14F-4D97-AF65-F5344CB8AC3E}">
        <p14:creationId xmlns:p14="http://schemas.microsoft.com/office/powerpoint/2010/main" val="3273144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6" Type="http://schemas.openxmlformats.org/officeDocument/2006/relationships/image" Target="../media/image1.emf"/><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heme" Target="../theme/theme2.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userDrawn="1"/>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userDrawn="1"/>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Improve</a:t>
            </a:r>
            <a:r>
              <a:rPr lang="en-US" sz="700" b="1" baseline="0" dirty="0">
                <a:solidFill>
                  <a:schemeClr val="tx1">
                    <a:lumMod val="50000"/>
                    <a:lumOff val="50000"/>
                  </a:schemeClr>
                </a:solidFill>
                <a:latin typeface="Arial" panose="020B0604020202020204" pitchFamily="34" charset="0"/>
                <a:cs typeface="Arial" panose="020B0604020202020204" pitchFamily="34" charset="0"/>
              </a:rPr>
              <a:t> Your Review</a:t>
            </a:r>
            <a:endParaRPr lang="en-US" sz="700" b="1" dirty="0">
              <a:solidFill>
                <a:schemeClr val="tx1">
                  <a:lumMod val="50000"/>
                  <a:lumOff val="50000"/>
                </a:schemeClr>
              </a:solidFill>
              <a:latin typeface="Arial" panose="020B0604020202020204" pitchFamily="34" charset="0"/>
              <a:cs typeface="Arial" panose="020B0604020202020204" pitchFamily="34" charset="0"/>
            </a:endParaRP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userDrawn="1"/>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17"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4" r:id="rId3"/>
    <p:sldLayoutId id="2147483725" r:id="rId4"/>
    <p:sldLayoutId id="2147483726" r:id="rId5"/>
    <p:sldLayoutId id="2147483727" r:id="rId6"/>
    <p:sldLayoutId id="2147483676" r:id="rId7"/>
    <p:sldLayoutId id="2147483662" r:id="rId8"/>
    <p:sldLayoutId id="2147483664" r:id="rId9"/>
    <p:sldLayoutId id="2147483672" r:id="rId10"/>
    <p:sldLayoutId id="2147483673" r:id="rId11"/>
    <p:sldLayoutId id="2147483674" r:id="rId12"/>
    <p:sldLayoutId id="2147483675" r:id="rId13"/>
    <p:sldLayoutId id="2147483728" r:id="rId14"/>
    <p:sldLayoutId id="2147483729" r:id="rId15"/>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Improve</a:t>
            </a:r>
            <a:r>
              <a:rPr lang="en-US" sz="700" b="1" baseline="0" dirty="0">
                <a:solidFill>
                  <a:schemeClr val="tx1">
                    <a:lumMod val="50000"/>
                    <a:lumOff val="50000"/>
                  </a:schemeClr>
                </a:solidFill>
                <a:latin typeface="Arial" panose="020B0604020202020204" pitchFamily="34" charset="0"/>
                <a:cs typeface="Arial" panose="020B0604020202020204" pitchFamily="34" charset="0"/>
              </a:rPr>
              <a:t> Your Review</a:t>
            </a:r>
            <a:endParaRPr lang="en-US" sz="700" b="1" dirty="0">
              <a:solidFill>
                <a:schemeClr val="tx1">
                  <a:lumMod val="50000"/>
                  <a:lumOff val="50000"/>
                </a:schemeClr>
              </a:solidFill>
              <a:latin typeface="Arial" panose="020B0604020202020204" pitchFamily="34" charset="0"/>
              <a:cs typeface="Arial" panose="020B0604020202020204" pitchFamily="34" charset="0"/>
            </a:endParaRP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500103661"/>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 id="2147483742" r:id="rId12"/>
    <p:sldLayoutId id="2147483743" r:id="rId13"/>
    <p:sldLayoutId id="2147483744"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prstGeom prst="rect">
            <a:avLst/>
          </a:prstGeom>
        </p:spPr>
        <p:txBody>
          <a:bodyPr lIns="0" tIns="0" rIns="0" bIns="0"/>
          <a:lstStyle/>
          <a:p>
            <a:r>
              <a:rPr lang="en-US" dirty="0"/>
              <a:t>A Discipline for </a:t>
            </a:r>
            <a:br>
              <a:rPr lang="en-US" dirty="0"/>
            </a:br>
            <a:r>
              <a:rPr lang="en-US" dirty="0"/>
              <a:t>Software Engineering</a:t>
            </a:r>
          </a:p>
        </p:txBody>
      </p:sp>
      <p:sp>
        <p:nvSpPr>
          <p:cNvPr id="4" name="Subtitle 3"/>
          <p:cNvSpPr>
            <a:spLocks noGrp="1"/>
          </p:cNvSpPr>
          <p:nvPr>
            <p:ph type="subTitle" idx="1"/>
          </p:nvPr>
        </p:nvSpPr>
        <p:spPr>
          <a:prstGeom prst="rect">
            <a:avLst/>
          </a:prstGeom>
        </p:spPr>
        <p:txBody>
          <a:bodyPr lIns="0" tIns="0" rIns="0" bIns="0"/>
          <a:lstStyle/>
          <a:p>
            <a:r>
              <a:rPr lang="en-US" dirty="0"/>
              <a:t>Session 11 – Improve Your Review</a:t>
            </a:r>
          </a:p>
        </p:txBody>
      </p:sp>
    </p:spTree>
    <p:extLst>
      <p:ext uri="{BB962C8B-B14F-4D97-AF65-F5344CB8AC3E}">
        <p14:creationId xmlns:p14="http://schemas.microsoft.com/office/powerpoint/2010/main" val="40088974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noFill/>
          <a:ln/>
        </p:spPr>
        <p:txBody>
          <a:bodyPr>
            <a:normAutofit/>
          </a:bodyPr>
          <a:lstStyle/>
          <a:p>
            <a:r>
              <a:rPr lang="en-US" altLang="en-US" dirty="0"/>
              <a:t>Change Your Process</a:t>
            </a:r>
          </a:p>
        </p:txBody>
      </p:sp>
      <p:sp>
        <p:nvSpPr>
          <p:cNvPr id="66563" name="Rectangle 3"/>
          <p:cNvSpPr>
            <a:spLocks noGrp="1" noChangeArrowheads="1"/>
          </p:cNvSpPr>
          <p:nvPr>
            <p:ph type="body" idx="1"/>
          </p:nvPr>
        </p:nvSpPr>
        <p:spPr>
          <a:xfrm>
            <a:off x="401934" y="1214924"/>
            <a:ext cx="8320035" cy="5014243"/>
          </a:xfrm>
          <a:noFill/>
          <a:ln/>
        </p:spPr>
        <p:txBody>
          <a:bodyPr>
            <a:normAutofit/>
          </a:bodyPr>
          <a:lstStyle/>
          <a:p>
            <a:r>
              <a:rPr lang="en-US" altLang="en-US" b="1" dirty="0"/>
              <a:t>How much to review at a time? </a:t>
            </a:r>
            <a:r>
              <a:rPr lang="en-US" altLang="en-US" dirty="0"/>
              <a:t>How long before you become fatigued? How would you know?</a:t>
            </a:r>
          </a:p>
          <a:p>
            <a:r>
              <a:rPr lang="en-US" altLang="en-US" b="1" dirty="0"/>
              <a:t>When should you review?</a:t>
            </a:r>
          </a:p>
          <a:p>
            <a:r>
              <a:rPr lang="en-US" altLang="en-US" b="1" dirty="0"/>
              <a:t>Discuss:</a:t>
            </a:r>
          </a:p>
          <a:p>
            <a:pPr marL="338328" indent="-173736">
              <a:spcBef>
                <a:spcPts val="500"/>
              </a:spcBef>
              <a:buFont typeface="Arial" panose="020B0604020202020204" pitchFamily="34" charset="0"/>
              <a:buChar char="•"/>
            </a:pPr>
            <a:r>
              <a:rPr lang="en-US" altLang="en-US" dirty="0"/>
              <a:t>At what process points can you review? What comes before or after?</a:t>
            </a:r>
          </a:p>
          <a:p>
            <a:pPr marL="338328" indent="-173736">
              <a:spcBef>
                <a:spcPts val="500"/>
              </a:spcBef>
              <a:buFont typeface="Arial" panose="020B0604020202020204" pitchFamily="34" charset="0"/>
              <a:buChar char="•"/>
            </a:pPr>
            <a:r>
              <a:rPr lang="en-US" altLang="en-US" dirty="0"/>
              <a:t>When would you find the most defects?</a:t>
            </a:r>
          </a:p>
          <a:p>
            <a:pPr marL="338328" indent="-173736">
              <a:spcBef>
                <a:spcPts val="500"/>
              </a:spcBef>
              <a:buFont typeface="Arial" panose="020B0604020202020204" pitchFamily="34" charset="0"/>
              <a:buChar char="•"/>
            </a:pPr>
            <a:r>
              <a:rPr lang="en-US" altLang="en-US" dirty="0"/>
              <a:t>What kind of defects would you find?</a:t>
            </a:r>
          </a:p>
          <a:p>
            <a:pPr marL="385763" indent="-385763">
              <a:buFont typeface="Arial" panose="020B0604020202020204" pitchFamily="34" charset="0"/>
              <a:buChar char="•"/>
            </a:pPr>
            <a:endParaRPr lang="en-US" altLang="en-US" i="1" dirty="0"/>
          </a:p>
          <a:p>
            <a:r>
              <a:rPr lang="en-US" altLang="en-US" dirty="0"/>
              <a:t>When is the most effective and efficient time to perform your review?</a:t>
            </a:r>
          </a:p>
          <a:p>
            <a:pPr marL="385763" indent="-385763">
              <a:buFont typeface="Arial" panose="020B0604020202020204" pitchFamily="34" charset="0"/>
              <a:buChar char="•"/>
            </a:pPr>
            <a:endParaRPr lang="en-US" altLang="en-US" i="1" dirty="0"/>
          </a:p>
        </p:txBody>
      </p:sp>
    </p:spTree>
    <p:extLst>
      <p:ext uri="{BB962C8B-B14F-4D97-AF65-F5344CB8AC3E}">
        <p14:creationId xmlns:p14="http://schemas.microsoft.com/office/powerpoint/2010/main" val="311945701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65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65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656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656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656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656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656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noFill/>
          <a:ln/>
        </p:spPr>
        <p:txBody>
          <a:bodyPr>
            <a:normAutofit/>
          </a:bodyPr>
          <a:lstStyle/>
          <a:p>
            <a:r>
              <a:rPr lang="en-US" altLang="en-US" dirty="0"/>
              <a:t>When to Review - 1</a:t>
            </a:r>
          </a:p>
        </p:txBody>
      </p:sp>
      <p:sp>
        <p:nvSpPr>
          <p:cNvPr id="66563" name="Rectangle 3"/>
          <p:cNvSpPr>
            <a:spLocks noGrp="1" noChangeArrowheads="1"/>
          </p:cNvSpPr>
          <p:nvPr>
            <p:ph type="body" idx="1"/>
          </p:nvPr>
        </p:nvSpPr>
        <p:spPr>
          <a:xfrm>
            <a:off x="401934" y="1223801"/>
            <a:ext cx="8320035" cy="5014243"/>
          </a:xfrm>
          <a:noFill/>
          <a:ln/>
        </p:spPr>
        <p:txBody>
          <a:bodyPr/>
          <a:lstStyle/>
          <a:p>
            <a:r>
              <a:rPr lang="en-US" altLang="en-US" dirty="0"/>
              <a:t>Review </a:t>
            </a:r>
            <a:r>
              <a:rPr lang="en-US" altLang="en-US" u="sng" dirty="0"/>
              <a:t>before</a:t>
            </a:r>
            <a:r>
              <a:rPr lang="en-US" altLang="en-US" dirty="0"/>
              <a:t> test or using static code analysis tools.</a:t>
            </a:r>
          </a:p>
          <a:p>
            <a:r>
              <a:rPr lang="en-US" altLang="en-US" dirty="0"/>
              <a:t>You should review code before using static code analysis tools (including a compiler!) because</a:t>
            </a:r>
          </a:p>
          <a:p>
            <a:pPr lvl="1"/>
            <a:r>
              <a:rPr lang="en-US" altLang="en-US" dirty="0"/>
              <a:t>review time is the same whether done before or after the automated check</a:t>
            </a:r>
          </a:p>
          <a:p>
            <a:pPr lvl="1"/>
            <a:r>
              <a:rPr lang="en-US" altLang="en-US" dirty="0"/>
              <a:t>code reviews can find problems in legal syntax and semantic defects that the analysis misses</a:t>
            </a:r>
          </a:p>
          <a:p>
            <a:pPr lvl="1"/>
            <a:r>
              <a:rPr lang="en-US" altLang="en-US" dirty="0"/>
              <a:t>code reviews of pre-scanned code tend to be much less effective (they provide an exaggerated sense of security)</a:t>
            </a:r>
          </a:p>
          <a:p>
            <a:pPr lvl="1"/>
            <a:r>
              <a:rPr lang="en-US" altLang="en-US" dirty="0"/>
              <a:t>a few found defects help to keep the reviewer engaged</a:t>
            </a:r>
          </a:p>
          <a:p>
            <a:pPr lvl="1"/>
            <a:r>
              <a:rPr lang="en-US" altLang="en-US" dirty="0"/>
              <a:t>code analysis tools are at least as effective after reviews in finding defects and vulnerabilities, but will normally produce fewer false positives</a:t>
            </a:r>
          </a:p>
        </p:txBody>
      </p:sp>
    </p:spTree>
    <p:extLst>
      <p:ext uri="{BB962C8B-B14F-4D97-AF65-F5344CB8AC3E}">
        <p14:creationId xmlns:p14="http://schemas.microsoft.com/office/powerpoint/2010/main" val="3406604565"/>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noFill/>
          <a:ln/>
        </p:spPr>
        <p:txBody>
          <a:bodyPr>
            <a:normAutofit/>
          </a:bodyPr>
          <a:lstStyle/>
          <a:p>
            <a:r>
              <a:rPr lang="en-US" altLang="en-US" dirty="0"/>
              <a:t>When to Review - 2</a:t>
            </a:r>
          </a:p>
        </p:txBody>
      </p:sp>
      <p:sp>
        <p:nvSpPr>
          <p:cNvPr id="72707" name="Rectangle 3"/>
          <p:cNvSpPr>
            <a:spLocks noGrp="1" noChangeArrowheads="1"/>
          </p:cNvSpPr>
          <p:nvPr>
            <p:ph type="body" idx="1"/>
          </p:nvPr>
        </p:nvSpPr>
        <p:spPr>
          <a:xfrm>
            <a:off x="401934" y="1214925"/>
            <a:ext cx="8320035" cy="5014243"/>
          </a:xfrm>
          <a:noFill/>
          <a:ln/>
        </p:spPr>
        <p:txBody>
          <a:bodyPr/>
          <a:lstStyle/>
          <a:p>
            <a:r>
              <a:rPr lang="en-US" altLang="en-US" dirty="0"/>
              <a:t>There is a secondary benefit to reviewing </a:t>
            </a:r>
            <a:r>
              <a:rPr lang="en-US" altLang="en-US" u="sng" dirty="0"/>
              <a:t>before</a:t>
            </a:r>
            <a:r>
              <a:rPr lang="en-US" altLang="en-US" dirty="0"/>
              <a:t> using static code analysis or test.</a:t>
            </a:r>
          </a:p>
          <a:p>
            <a:r>
              <a:rPr lang="en-US" altLang="en-US" dirty="0"/>
              <a:t>Quality and vulnerability analysis tools provide an </a:t>
            </a:r>
            <a:r>
              <a:rPr lang="en-US" altLang="en-US" u="sng" dirty="0"/>
              <a:t>objective</a:t>
            </a:r>
            <a:r>
              <a:rPr lang="en-US" altLang="en-US" dirty="0"/>
              <a:t> check on the quality of the reviews:</a:t>
            </a:r>
          </a:p>
          <a:p>
            <a:pPr lvl="1"/>
            <a:r>
              <a:rPr lang="en-US" altLang="en-US" dirty="0"/>
              <a:t>If too many defects are found by the tool, another review is called for.</a:t>
            </a:r>
          </a:p>
          <a:p>
            <a:pPr lvl="1"/>
            <a:r>
              <a:rPr lang="en-US" altLang="en-US" dirty="0"/>
              <a:t>If the tool analysis is clean, it is likely that most of the defects and vulnerabilities have been found.</a:t>
            </a:r>
          </a:p>
          <a:p>
            <a:r>
              <a:rPr lang="en-US" altLang="en-US" dirty="0"/>
              <a:t>After you have completed the PSP exercises, you may wish to gather data on your reviews done on actual work assignments both before and after static analysis, and see which are most effective for you.</a:t>
            </a:r>
          </a:p>
        </p:txBody>
      </p:sp>
    </p:spTree>
    <p:extLst>
      <p:ext uri="{BB962C8B-B14F-4D97-AF65-F5344CB8AC3E}">
        <p14:creationId xmlns:p14="http://schemas.microsoft.com/office/powerpoint/2010/main" val="3765316025"/>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345281" y="220345"/>
            <a:ext cx="7826375" cy="825500"/>
          </a:xfrm>
          <a:noFill/>
          <a:ln/>
        </p:spPr>
        <p:txBody>
          <a:bodyPr/>
          <a:lstStyle/>
          <a:p>
            <a:pPr eaLnBrk="0" hangingPunct="0"/>
            <a:r>
              <a:rPr lang="en-US" altLang="en-US" dirty="0"/>
              <a:t>Write It Down</a:t>
            </a:r>
          </a:p>
        </p:txBody>
      </p:sp>
      <p:sp>
        <p:nvSpPr>
          <p:cNvPr id="14339" name="Rectangle 3"/>
          <p:cNvSpPr>
            <a:spLocks noGrp="1" noChangeArrowheads="1"/>
          </p:cNvSpPr>
          <p:nvPr>
            <p:ph type="body" sz="half" idx="1"/>
          </p:nvPr>
        </p:nvSpPr>
        <p:spPr>
          <a:xfrm>
            <a:off x="477451" y="1740023"/>
            <a:ext cx="7458075" cy="4260727"/>
          </a:xfrm>
          <a:noFill/>
          <a:ln/>
        </p:spPr>
        <p:txBody>
          <a:bodyPr>
            <a:normAutofit/>
          </a:bodyPr>
          <a:lstStyle/>
          <a:p>
            <a:pPr eaLnBrk="0" hangingPunct="0"/>
            <a:endParaRPr lang="en-US" altLang="en-US" sz="2025" dirty="0"/>
          </a:p>
          <a:p>
            <a:pPr eaLnBrk="0" hangingPunct="0"/>
            <a:endParaRPr lang="en-US" altLang="en-US" sz="2025" dirty="0"/>
          </a:p>
          <a:p>
            <a:pPr eaLnBrk="0" hangingPunct="0"/>
            <a:endParaRPr lang="en-US" altLang="en-US" sz="2025" dirty="0"/>
          </a:p>
          <a:p>
            <a:pPr eaLnBrk="0" hangingPunct="0"/>
            <a:endParaRPr lang="en-US" altLang="en-US" sz="2025" dirty="0"/>
          </a:p>
          <a:p>
            <a:pPr eaLnBrk="0" hangingPunct="0"/>
            <a:endParaRPr lang="en-US" altLang="en-US" sz="2025" dirty="0"/>
          </a:p>
          <a:p>
            <a:pPr eaLnBrk="0" hangingPunct="0"/>
            <a:endParaRPr lang="en-US" altLang="en-US" sz="2025" dirty="0"/>
          </a:p>
          <a:p>
            <a:pPr eaLnBrk="0" hangingPunct="0"/>
            <a:endParaRPr lang="en-US" altLang="en-US" sz="2025" dirty="0"/>
          </a:p>
          <a:p>
            <a:pPr eaLnBrk="0" hangingPunct="0"/>
            <a:endParaRPr lang="en-US" altLang="en-US" sz="2025" dirty="0"/>
          </a:p>
          <a:p>
            <a:pPr eaLnBrk="0" hangingPunct="0"/>
            <a:r>
              <a:rPr lang="en-US" altLang="en-US" sz="2025" dirty="0"/>
              <a:t>Design your checklists to support your review process.</a:t>
            </a:r>
          </a:p>
          <a:p>
            <a:pPr eaLnBrk="0" hangingPunct="0"/>
            <a:r>
              <a:rPr lang="en-US" altLang="en-US" sz="2025" dirty="0"/>
              <a:t>Document your review process.</a:t>
            </a:r>
          </a:p>
        </p:txBody>
      </p:sp>
      <p:graphicFrame>
        <p:nvGraphicFramePr>
          <p:cNvPr id="2" name="Table 1"/>
          <p:cNvGraphicFramePr>
            <a:graphicFrameLocks noGrp="1"/>
          </p:cNvGraphicFramePr>
          <p:nvPr>
            <p:extLst>
              <p:ext uri="{D42A27DB-BD31-4B8C-83A1-F6EECF244321}">
                <p14:modId xmlns:p14="http://schemas.microsoft.com/office/powerpoint/2010/main" val="1602159122"/>
              </p:ext>
            </p:extLst>
          </p:nvPr>
        </p:nvGraphicFramePr>
        <p:xfrm>
          <a:off x="400878" y="1311147"/>
          <a:ext cx="8334749" cy="3394710"/>
        </p:xfrm>
        <a:graphic>
          <a:graphicData uri="http://schemas.openxmlformats.org/drawingml/2006/table">
            <a:tbl>
              <a:tblPr firstRow="1" bandRow="1">
                <a:tableStyleId>{2D5ABB26-0587-4C30-8999-92F81FD0307C}</a:tableStyleId>
              </a:tblPr>
              <a:tblGrid>
                <a:gridCol w="884594">
                  <a:extLst>
                    <a:ext uri="{9D8B030D-6E8A-4147-A177-3AD203B41FA5}">
                      <a16:colId xmlns:a16="http://schemas.microsoft.com/office/drawing/2014/main" val="20000"/>
                    </a:ext>
                  </a:extLst>
                </a:gridCol>
                <a:gridCol w="1523358">
                  <a:extLst>
                    <a:ext uri="{9D8B030D-6E8A-4147-A177-3AD203B41FA5}">
                      <a16:colId xmlns:a16="http://schemas.microsoft.com/office/drawing/2014/main" val="20001"/>
                    </a:ext>
                  </a:extLst>
                </a:gridCol>
                <a:gridCol w="5926797">
                  <a:extLst>
                    <a:ext uri="{9D8B030D-6E8A-4147-A177-3AD203B41FA5}">
                      <a16:colId xmlns:a16="http://schemas.microsoft.com/office/drawing/2014/main" val="20002"/>
                    </a:ext>
                  </a:extLst>
                </a:gridCol>
              </a:tblGrid>
              <a:tr h="411480">
                <a:tc>
                  <a:txBody>
                    <a:bodyPr/>
                    <a:lstStyle/>
                    <a:p>
                      <a:endParaRPr lang="en-US" sz="1800" b="1" dirty="0">
                        <a:latin typeface="Arial"/>
                        <a:cs typeface="Arial"/>
                      </a:endParaRPr>
                    </a:p>
                  </a:txBody>
                  <a:tcPr marL="102870" marR="102870" marT="51435" marB="51435">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a:txBody>
                    <a:bodyPr/>
                    <a:lstStyle/>
                    <a:p>
                      <a:r>
                        <a:rPr lang="en-US" sz="1800" b="1" dirty="0">
                          <a:latin typeface="Arial"/>
                          <a:cs typeface="Arial"/>
                        </a:rPr>
                        <a:t>Step</a:t>
                      </a:r>
                    </a:p>
                  </a:txBody>
                  <a:tcPr marL="102870" marR="102870" marT="51435" marB="5143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a:txBody>
                    <a:bodyPr/>
                    <a:lstStyle/>
                    <a:p>
                      <a:r>
                        <a:rPr lang="en-US" sz="1800" b="1" dirty="0">
                          <a:latin typeface="Arial"/>
                          <a:cs typeface="Arial"/>
                        </a:rPr>
                        <a:t>Description</a:t>
                      </a:r>
                    </a:p>
                  </a:txBody>
                  <a:tcPr marL="102870" marR="102870" marT="51435" marB="51435">
                    <a:lnL w="12700" cap="flat" cmpd="sng" algn="ctr">
                      <a:solidFill>
                        <a:srgbClr val="000000"/>
                      </a:solidFill>
                      <a:prstDash val="solid"/>
                      <a:round/>
                      <a:headEnd type="none" w="med" len="med"/>
                      <a:tailEnd type="none" w="med" len="med"/>
                    </a:lnL>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640080">
                <a:tc>
                  <a:txBody>
                    <a:bodyPr/>
                    <a:lstStyle/>
                    <a:p>
                      <a:endParaRPr lang="en-US" sz="1800" dirty="0">
                        <a:latin typeface="Arial"/>
                        <a:cs typeface="Arial"/>
                      </a:endParaRPr>
                    </a:p>
                  </a:txBody>
                  <a:tcPr marL="102870" marR="102870" marT="51435" marB="51435">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800" dirty="0">
                          <a:latin typeface="Arial"/>
                          <a:cs typeface="Arial"/>
                        </a:rPr>
                        <a:t>Ready</a:t>
                      </a:r>
                      <a:endParaRPr lang="en-US" sz="1800" b="1" dirty="0">
                        <a:latin typeface="Arial"/>
                        <a:cs typeface="Arial"/>
                      </a:endParaRPr>
                    </a:p>
                  </a:txBody>
                  <a:tcPr marL="102870" marR="102870" marT="51435" marB="5143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800" dirty="0">
                          <a:latin typeface="Arial"/>
                          <a:cs typeface="Arial"/>
                        </a:rPr>
                        <a:t>Program Design,</a:t>
                      </a:r>
                      <a:r>
                        <a:rPr lang="en-US" sz="1800" baseline="0" dirty="0">
                          <a:latin typeface="Arial"/>
                          <a:cs typeface="Arial"/>
                        </a:rPr>
                        <a:t> </a:t>
                      </a:r>
                      <a:r>
                        <a:rPr lang="en-US" sz="1800" dirty="0">
                          <a:latin typeface="Arial"/>
                          <a:cs typeface="Arial"/>
                        </a:rPr>
                        <a:t>Source Code</a:t>
                      </a:r>
                      <a:r>
                        <a:rPr lang="en-US" sz="1800" baseline="0" dirty="0">
                          <a:latin typeface="Arial"/>
                          <a:cs typeface="Arial"/>
                        </a:rPr>
                        <a:t> Listing, Defect Type Standard, code complete, program not yet tested</a:t>
                      </a:r>
                    </a:p>
                  </a:txBody>
                  <a:tcPr marL="102870" marR="102870" marT="51435" marB="51435">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914400">
                <a:tc>
                  <a:txBody>
                    <a:bodyPr/>
                    <a:lstStyle/>
                    <a:p>
                      <a:pPr algn="l"/>
                      <a:r>
                        <a:rPr lang="en-US" sz="1800" dirty="0">
                          <a:latin typeface="Arial"/>
                          <a:cs typeface="Arial"/>
                        </a:rPr>
                        <a:t>1</a:t>
                      </a:r>
                    </a:p>
                  </a:txBody>
                  <a:tcPr marL="102870" marR="102870" marT="51435" marB="51435">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lvl="1"/>
                      <a:r>
                        <a:rPr lang="en-US" sz="1800" dirty="0">
                          <a:latin typeface="Arial"/>
                          <a:cs typeface="Arial"/>
                        </a:rPr>
                        <a:t>Review</a:t>
                      </a:r>
                    </a:p>
                  </a:txBody>
                  <a:tcPr marL="102870" marR="102870" marT="51435" marB="5143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800" dirty="0">
                          <a:latin typeface="Arial"/>
                          <a:cs typeface="Arial"/>
                        </a:rPr>
                        <a:t>Use a separate</a:t>
                      </a:r>
                      <a:r>
                        <a:rPr lang="en-US" sz="1800" baseline="0" dirty="0">
                          <a:latin typeface="Arial"/>
                          <a:cs typeface="Arial"/>
                        </a:rPr>
                        <a:t> checklist for each review product</a:t>
                      </a:r>
                      <a:endParaRPr lang="en-US" sz="1800" dirty="0">
                        <a:latin typeface="Arial"/>
                        <a:cs typeface="Arial"/>
                      </a:endParaRPr>
                    </a:p>
                    <a:p>
                      <a:r>
                        <a:rPr lang="en-US" sz="1800" dirty="0">
                          <a:latin typeface="Arial"/>
                          <a:cs typeface="Arial"/>
                        </a:rPr>
                        <a:t>Follow the review</a:t>
                      </a:r>
                      <a:r>
                        <a:rPr lang="en-US" sz="1800" baseline="0" dirty="0">
                          <a:latin typeface="Arial"/>
                          <a:cs typeface="Arial"/>
                        </a:rPr>
                        <a:t> checklist</a:t>
                      </a:r>
                    </a:p>
                    <a:p>
                      <a:r>
                        <a:rPr lang="en-US" sz="1800" baseline="0" dirty="0">
                          <a:latin typeface="Arial"/>
                          <a:cs typeface="Arial"/>
                        </a:rPr>
                        <a:t>Mark up each issue</a:t>
                      </a:r>
                    </a:p>
                  </a:txBody>
                  <a:tcPr marL="102870" marR="102870" marT="51435" marB="51435">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65760">
                <a:tc>
                  <a:txBody>
                    <a:bodyPr/>
                    <a:lstStyle/>
                    <a:p>
                      <a:pPr algn="l"/>
                      <a:r>
                        <a:rPr lang="en-US" sz="1800" dirty="0">
                          <a:latin typeface="Arial"/>
                          <a:cs typeface="Arial"/>
                        </a:rPr>
                        <a:t>2</a:t>
                      </a:r>
                    </a:p>
                  </a:txBody>
                  <a:tcPr marL="102870" marR="102870" marT="51435" marB="51435">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lvl="1"/>
                      <a:r>
                        <a:rPr lang="en-US" sz="1800" dirty="0">
                          <a:latin typeface="Arial"/>
                          <a:cs typeface="Arial"/>
                        </a:rPr>
                        <a:t>Correct</a:t>
                      </a:r>
                    </a:p>
                  </a:txBody>
                  <a:tcPr marL="102870" marR="102870" marT="51435" marB="5143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800" dirty="0">
                          <a:latin typeface="Arial"/>
                          <a:cs typeface="Arial"/>
                        </a:rPr>
                        <a:t>Make</a:t>
                      </a:r>
                      <a:r>
                        <a:rPr lang="en-US" sz="1800" baseline="0" dirty="0">
                          <a:latin typeface="Arial"/>
                          <a:cs typeface="Arial"/>
                        </a:rPr>
                        <a:t> the product </a:t>
                      </a:r>
                      <a:r>
                        <a:rPr lang="en-US" sz="1800" dirty="0">
                          <a:latin typeface="Arial"/>
                          <a:cs typeface="Arial"/>
                        </a:rPr>
                        <a:t>changes</a:t>
                      </a:r>
                    </a:p>
                  </a:txBody>
                  <a:tcPr marL="102870" marR="102870" marT="51435" marB="51435">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65760">
                <a:tc>
                  <a:txBody>
                    <a:bodyPr/>
                    <a:lstStyle/>
                    <a:p>
                      <a:pPr algn="l"/>
                      <a:r>
                        <a:rPr lang="en-US" sz="1800" dirty="0">
                          <a:latin typeface="Arial"/>
                          <a:cs typeface="Arial"/>
                        </a:rPr>
                        <a:t>3</a:t>
                      </a:r>
                    </a:p>
                  </a:txBody>
                  <a:tcPr marL="102870" marR="102870" marT="51435" marB="51435">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lvl="1"/>
                      <a:r>
                        <a:rPr lang="en-US" sz="1800" dirty="0">
                          <a:latin typeface="Arial"/>
                          <a:cs typeface="Arial"/>
                        </a:rPr>
                        <a:t>Check</a:t>
                      </a:r>
                    </a:p>
                  </a:txBody>
                  <a:tcPr marL="102870" marR="102870" marT="51435" marB="5143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800" dirty="0">
                          <a:latin typeface="Arial"/>
                          <a:cs typeface="Arial"/>
                        </a:rPr>
                        <a:t>Verify; re-review design changes</a:t>
                      </a:r>
                    </a:p>
                  </a:txBody>
                  <a:tcPr marL="102870" marR="102870" marT="51435" marB="51435">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640080">
                <a:tc>
                  <a:txBody>
                    <a:bodyPr/>
                    <a:lstStyle/>
                    <a:p>
                      <a:endParaRPr lang="en-US" sz="1800" dirty="0">
                        <a:latin typeface="Arial"/>
                        <a:cs typeface="Arial"/>
                      </a:endParaRPr>
                    </a:p>
                  </a:txBody>
                  <a:tcPr marL="102870" marR="102870" marT="51435" marB="51435">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tcPr>
                </a:tc>
                <a:tc>
                  <a:txBody>
                    <a:bodyPr/>
                    <a:lstStyle/>
                    <a:p>
                      <a:r>
                        <a:rPr lang="en-US" sz="1800" dirty="0">
                          <a:latin typeface="Arial"/>
                          <a:cs typeface="Arial"/>
                        </a:rPr>
                        <a:t>Done</a:t>
                      </a:r>
                      <a:endParaRPr lang="en-US" sz="1800" b="1" dirty="0">
                        <a:latin typeface="Arial"/>
                        <a:cs typeface="Arial"/>
                      </a:endParaRPr>
                    </a:p>
                  </a:txBody>
                  <a:tcPr marL="102870" marR="102870" marT="51435" marB="5143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tcPr>
                </a:tc>
                <a:tc>
                  <a:txBody>
                    <a:bodyPr/>
                    <a:lstStyle/>
                    <a:p>
                      <a:pPr marL="0" indent="0">
                        <a:buFont typeface="Arial" panose="020B0604020202020204" pitchFamily="34" charset="0"/>
                        <a:buNone/>
                      </a:pPr>
                      <a:r>
                        <a:rPr lang="en-US" sz="1800" dirty="0">
                          <a:latin typeface="Arial"/>
                          <a:cs typeface="Arial"/>
                        </a:rPr>
                        <a:t>Completely</a:t>
                      </a:r>
                      <a:r>
                        <a:rPr lang="en-US" sz="1800" baseline="0" dirty="0">
                          <a:latin typeface="Arial"/>
                          <a:cs typeface="Arial"/>
                        </a:rPr>
                        <a:t> reviewed source</a:t>
                      </a:r>
                    </a:p>
                    <a:p>
                      <a:pPr marL="0" indent="0">
                        <a:buFont typeface="Arial" panose="020B0604020202020204" pitchFamily="34" charset="0"/>
                        <a:buNone/>
                      </a:pPr>
                      <a:r>
                        <a:rPr lang="en-US" sz="1800" baseline="0" dirty="0">
                          <a:latin typeface="Arial"/>
                          <a:cs typeface="Arial"/>
                        </a:rPr>
                        <a:t>Program ready to test</a:t>
                      </a:r>
                    </a:p>
                  </a:txBody>
                  <a:tcPr marL="102870" marR="102870" marT="51435" marB="51435">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73876078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339">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11" rtl="0" eaLnBrk="1" fontAlgn="b"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Retrospective Analysis</a:t>
            </a:r>
            <a:endParaRPr lang="en-US" dirty="0"/>
          </a:p>
        </p:txBody>
      </p:sp>
      <p:sp>
        <p:nvSpPr>
          <p:cNvPr id="3" name="Content Placeholder 2"/>
          <p:cNvSpPr>
            <a:spLocks noGrp="1"/>
          </p:cNvSpPr>
          <p:nvPr>
            <p:ph idx="1"/>
          </p:nvPr>
        </p:nvSpPr>
        <p:spPr>
          <a:xfrm>
            <a:off x="387110" y="1222456"/>
            <a:ext cx="8320035" cy="5014243"/>
          </a:xfrm>
        </p:spPr>
        <p:txBody>
          <a:bodyPr>
            <a:normAutofit/>
          </a:bodyPr>
          <a:lstStyle/>
          <a:p>
            <a:r>
              <a:rPr lang="en-US" dirty="0"/>
              <a:t>What problems are you having with review?</a:t>
            </a:r>
          </a:p>
          <a:p>
            <a:endParaRPr lang="en-US" dirty="0"/>
          </a:p>
          <a:p>
            <a:pPr marL="385763" indent="-385763">
              <a:buFont typeface="Arial" panose="020B0604020202020204" pitchFamily="34" charset="0"/>
              <a:buChar char="•"/>
            </a:pPr>
            <a:endParaRPr lang="en-US" dirty="0"/>
          </a:p>
          <a:p>
            <a:endParaRPr lang="en-US" dirty="0"/>
          </a:p>
        </p:txBody>
      </p:sp>
    </p:spTree>
    <p:extLst>
      <p:ext uri="{BB962C8B-B14F-4D97-AF65-F5344CB8AC3E}">
        <p14:creationId xmlns:p14="http://schemas.microsoft.com/office/powerpoint/2010/main" val="39732903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Retrospective Questions</a:t>
            </a:r>
          </a:p>
        </p:txBody>
      </p:sp>
      <p:sp>
        <p:nvSpPr>
          <p:cNvPr id="3" name="Content Placeholder 2"/>
          <p:cNvSpPr>
            <a:spLocks noGrp="1"/>
          </p:cNvSpPr>
          <p:nvPr>
            <p:ph idx="1"/>
          </p:nvPr>
        </p:nvSpPr>
        <p:spPr>
          <a:xfrm>
            <a:off x="401934" y="1232678"/>
            <a:ext cx="8320035" cy="5014243"/>
          </a:xfrm>
        </p:spPr>
        <p:txBody>
          <a:bodyPr>
            <a:normAutofit/>
          </a:bodyPr>
          <a:lstStyle/>
          <a:p>
            <a:r>
              <a:rPr lang="en-US" dirty="0"/>
              <a:t>Were any of the defects found in test on your checklist?</a:t>
            </a:r>
          </a:p>
          <a:p>
            <a:r>
              <a:rPr lang="en-US" dirty="0"/>
              <a:t>Ask “Why did some of those defects escape to test?”</a:t>
            </a:r>
          </a:p>
          <a:p>
            <a:pPr marL="338328" indent="-173736">
              <a:spcBef>
                <a:spcPts val="500"/>
              </a:spcBef>
              <a:buFont typeface="Arial" panose="020B0604020202020204" pitchFamily="34" charset="0"/>
              <a:buChar char="•"/>
            </a:pPr>
            <a:r>
              <a:rPr lang="en-US" dirty="0"/>
              <a:t>Did you read the code too fast?</a:t>
            </a:r>
          </a:p>
          <a:p>
            <a:pPr marL="338328" indent="-173736">
              <a:spcBef>
                <a:spcPts val="500"/>
              </a:spcBef>
              <a:buFont typeface="Arial" panose="020B0604020202020204" pitchFamily="34" charset="0"/>
              <a:buChar char="•"/>
            </a:pPr>
            <a:r>
              <a:rPr lang="en-US" dirty="0"/>
              <a:t>Were the checklist items written clearly?</a:t>
            </a:r>
          </a:p>
          <a:p>
            <a:pPr marL="338328" indent="-173736">
              <a:spcBef>
                <a:spcPts val="500"/>
              </a:spcBef>
              <a:buFont typeface="Arial" panose="020B0604020202020204" pitchFamily="34" charset="0"/>
              <a:buChar char="•"/>
            </a:pPr>
            <a:r>
              <a:rPr lang="en-US" dirty="0"/>
              <a:t>Was the review process complete?</a:t>
            </a:r>
          </a:p>
          <a:p>
            <a:pPr marL="338328" indent="-173736">
              <a:spcBef>
                <a:spcPts val="500"/>
              </a:spcBef>
              <a:buFont typeface="Arial" panose="020B0604020202020204" pitchFamily="34" charset="0"/>
              <a:buChar char="•"/>
            </a:pPr>
            <a:r>
              <a:rPr lang="en-US" dirty="0"/>
              <a:t>Did you follow a systematic review process?</a:t>
            </a:r>
          </a:p>
          <a:p>
            <a:endParaRPr lang="en-US" dirty="0"/>
          </a:p>
          <a:p>
            <a:r>
              <a:rPr lang="en-US" dirty="0"/>
              <a:t>Other defects were not on the checklist.</a:t>
            </a:r>
          </a:p>
          <a:p>
            <a:pPr marL="338328" indent="-173736">
              <a:spcBef>
                <a:spcPts val="500"/>
              </a:spcBef>
              <a:buFont typeface="Arial" panose="020B0604020202020204" pitchFamily="34" charset="0"/>
              <a:buChar char="•"/>
            </a:pPr>
            <a:r>
              <a:rPr lang="en-US" dirty="0"/>
              <a:t>Was the review checklist complete?</a:t>
            </a:r>
          </a:p>
          <a:p>
            <a:pPr marL="338328" indent="-173736">
              <a:spcBef>
                <a:spcPts val="500"/>
              </a:spcBef>
              <a:buFont typeface="Arial" panose="020B0604020202020204" pitchFamily="34" charset="0"/>
              <a:buChar char="•"/>
            </a:pPr>
            <a:r>
              <a:rPr lang="en-US" dirty="0"/>
              <a:t>Should you add items to your checklist?</a:t>
            </a:r>
          </a:p>
          <a:p>
            <a:pPr marL="385763" indent="-385763">
              <a:buFont typeface="Arial" panose="020B0604020202020204" pitchFamily="34" charset="0"/>
              <a:buChar char="•"/>
            </a:pPr>
            <a:endParaRPr lang="en-US" dirty="0"/>
          </a:p>
          <a:p>
            <a:pPr marL="385763" indent="-385763">
              <a:buFont typeface="Arial" panose="020B0604020202020204" pitchFamily="34" charset="0"/>
              <a:buChar char="•"/>
            </a:pPr>
            <a:endParaRPr lang="en-US" dirty="0"/>
          </a:p>
          <a:p>
            <a:pPr marL="385763" indent="-385763">
              <a:buFont typeface="Arial" panose="020B0604020202020204" pitchFamily="34" charset="0"/>
              <a:buChar char="•"/>
            </a:pPr>
            <a:endParaRPr lang="en-US" dirty="0"/>
          </a:p>
          <a:p>
            <a:endParaRPr lang="en-US" dirty="0"/>
          </a:p>
          <a:p>
            <a:pPr marL="385763" indent="-385763">
              <a:buFont typeface="Arial" panose="020B0604020202020204" pitchFamily="34" charset="0"/>
              <a:buChar char="•"/>
            </a:pPr>
            <a:endParaRPr lang="en-US" dirty="0"/>
          </a:p>
          <a:p>
            <a:endParaRPr lang="en-US" dirty="0"/>
          </a:p>
        </p:txBody>
      </p:sp>
    </p:spTree>
    <p:extLst>
      <p:ext uri="{BB962C8B-B14F-4D97-AF65-F5344CB8AC3E}">
        <p14:creationId xmlns:p14="http://schemas.microsoft.com/office/powerpoint/2010/main" val="32881321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Plan to Improve</a:t>
            </a:r>
          </a:p>
        </p:txBody>
      </p:sp>
      <p:sp>
        <p:nvSpPr>
          <p:cNvPr id="3" name="Content Placeholder 2"/>
          <p:cNvSpPr>
            <a:spLocks noGrp="1"/>
          </p:cNvSpPr>
          <p:nvPr>
            <p:ph idx="1"/>
          </p:nvPr>
        </p:nvSpPr>
        <p:spPr>
          <a:xfrm>
            <a:off x="401934" y="1223802"/>
            <a:ext cx="8320035" cy="5014243"/>
          </a:xfrm>
        </p:spPr>
        <p:txBody>
          <a:bodyPr>
            <a:normAutofit/>
          </a:bodyPr>
          <a:lstStyle/>
          <a:p>
            <a:r>
              <a:rPr lang="en-US" b="1" dirty="0"/>
              <a:t>Ask:</a:t>
            </a:r>
          </a:p>
          <a:p>
            <a:pPr marL="0" lvl="1" indent="0">
              <a:spcBef>
                <a:spcPts val="1000"/>
              </a:spcBef>
              <a:buNone/>
            </a:pPr>
            <a:r>
              <a:rPr lang="en-US" b="1" dirty="0"/>
              <a:t>What is the documented approach? </a:t>
            </a:r>
          </a:p>
          <a:p>
            <a:pPr marL="0" lvl="1" indent="0">
              <a:spcBef>
                <a:spcPts val="1000"/>
              </a:spcBef>
              <a:buNone/>
            </a:pPr>
            <a:r>
              <a:rPr lang="en-US" b="1" dirty="0"/>
              <a:t>What do you think you do? </a:t>
            </a:r>
          </a:p>
          <a:p>
            <a:pPr marL="338328" lvl="2" indent="-173736">
              <a:buFont typeface="Arial" panose="020B0604020202020204" pitchFamily="34" charset="0"/>
              <a:buChar char="•"/>
            </a:pPr>
            <a:r>
              <a:rPr lang="en-US" dirty="0"/>
              <a:t>Start with your review process and your checklist.</a:t>
            </a:r>
            <a:endParaRPr lang="en-US" b="1" dirty="0"/>
          </a:p>
          <a:p>
            <a:pPr marL="0" lvl="1" indent="0">
              <a:spcBef>
                <a:spcPts val="1000"/>
              </a:spcBef>
              <a:buNone/>
            </a:pPr>
            <a:r>
              <a:rPr lang="en-US" b="1" dirty="0"/>
              <a:t>What do you actually do? </a:t>
            </a:r>
            <a:r>
              <a:rPr lang="en-US" dirty="0"/>
              <a:t>Measuring </a:t>
            </a:r>
            <a:r>
              <a:rPr lang="en-US" u="sng" dirty="0"/>
              <a:t>both</a:t>
            </a:r>
            <a:r>
              <a:rPr lang="en-US" dirty="0"/>
              <a:t> your process and outcomes, describe what you actually do.</a:t>
            </a:r>
          </a:p>
          <a:p>
            <a:pPr marL="338328" lvl="1" indent="-173736"/>
            <a:r>
              <a:rPr lang="en-US" dirty="0"/>
              <a:t>Do you follow your defined approach?</a:t>
            </a:r>
          </a:p>
          <a:p>
            <a:pPr marL="338328" lvl="1" indent="-173736"/>
            <a:r>
              <a:rPr lang="en-US" dirty="0"/>
              <a:t>How well does it work?</a:t>
            </a:r>
          </a:p>
          <a:p>
            <a:pPr marL="0" lvl="1" indent="0">
              <a:spcBef>
                <a:spcPts val="1000"/>
              </a:spcBef>
              <a:buNone/>
            </a:pPr>
            <a:r>
              <a:rPr lang="en-US" b="1" dirty="0"/>
              <a:t>What do you need to do?</a:t>
            </a:r>
          </a:p>
          <a:p>
            <a:pPr marL="338328" lvl="1" indent="-173736"/>
            <a:r>
              <a:rPr lang="en-US" dirty="0"/>
              <a:t>What does success look like? Set a performance target.</a:t>
            </a:r>
          </a:p>
          <a:p>
            <a:pPr marL="338328" lvl="1" indent="-173736"/>
            <a:r>
              <a:rPr lang="en-US" dirty="0"/>
              <a:t>Change your process to meet your target.</a:t>
            </a:r>
          </a:p>
        </p:txBody>
      </p:sp>
    </p:spTree>
    <p:extLst>
      <p:ext uri="{BB962C8B-B14F-4D97-AF65-F5344CB8AC3E}">
        <p14:creationId xmlns:p14="http://schemas.microsoft.com/office/powerpoint/2010/main" val="2768870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noFill/>
          <a:ln/>
        </p:spPr>
        <p:txBody>
          <a:bodyPr/>
          <a:lstStyle/>
          <a:p>
            <a:r>
              <a:rPr lang="en-US" altLang="en-US" dirty="0"/>
              <a:t>Change Your Personal Process</a:t>
            </a:r>
          </a:p>
        </p:txBody>
      </p:sp>
      <p:sp>
        <p:nvSpPr>
          <p:cNvPr id="31747" name="Rectangle 3"/>
          <p:cNvSpPr>
            <a:spLocks noGrp="1" noChangeArrowheads="1"/>
          </p:cNvSpPr>
          <p:nvPr>
            <p:ph type="body" idx="1"/>
          </p:nvPr>
        </p:nvSpPr>
        <p:spPr>
          <a:xfrm>
            <a:off x="401934" y="1223801"/>
            <a:ext cx="8320035" cy="5014243"/>
          </a:xfrm>
          <a:noFill/>
          <a:ln/>
        </p:spPr>
        <p:txBody>
          <a:bodyPr>
            <a:normAutofit/>
          </a:bodyPr>
          <a:lstStyle/>
          <a:p>
            <a:r>
              <a:rPr lang="en-US" altLang="en-US" b="1" dirty="0"/>
              <a:t>Goal: </a:t>
            </a:r>
          </a:p>
          <a:p>
            <a:r>
              <a:rPr lang="en-US" altLang="en-US" dirty="0"/>
              <a:t>The PSP review goal is to find every defect before the first static analysis check, compile, or test. The PSP recommended limits are:</a:t>
            </a:r>
          </a:p>
          <a:p>
            <a:pPr lvl="1"/>
            <a:r>
              <a:rPr lang="en-US" altLang="en-US" dirty="0"/>
              <a:t>&lt;= 10 defects/KLOC found in compile/static analysis</a:t>
            </a:r>
          </a:p>
          <a:p>
            <a:pPr lvl="1"/>
            <a:r>
              <a:rPr lang="en-US" altLang="en-US" dirty="0"/>
              <a:t>&lt;= 5 defects/KLOC found in unit test</a:t>
            </a:r>
          </a:p>
          <a:p>
            <a:pPr lvl="1"/>
            <a:endParaRPr lang="en-US" altLang="en-US" dirty="0"/>
          </a:p>
          <a:p>
            <a:r>
              <a:rPr lang="en-US" altLang="en-US" b="1" dirty="0"/>
              <a:t>To adjust your approach, you can</a:t>
            </a:r>
          </a:p>
          <a:p>
            <a:pPr lvl="1"/>
            <a:r>
              <a:rPr lang="en-US" altLang="en-US" dirty="0"/>
              <a:t>change how you prepare (e.g., revise your coding standards)</a:t>
            </a:r>
          </a:p>
          <a:p>
            <a:pPr lvl="1"/>
            <a:r>
              <a:rPr lang="en-US" altLang="en-US" dirty="0"/>
              <a:t>update your work aids (e.g., checklist, work environment)</a:t>
            </a:r>
          </a:p>
          <a:p>
            <a:pPr lvl="1"/>
            <a:r>
              <a:rPr lang="en-US" altLang="en-US" dirty="0"/>
              <a:t>adjust your review technique (change your process)</a:t>
            </a:r>
          </a:p>
          <a:p>
            <a:pPr lvl="1"/>
            <a:r>
              <a:rPr lang="en-US" altLang="en-US" dirty="0"/>
              <a:t>adapt as you work (measure the process as you work)</a:t>
            </a:r>
          </a:p>
          <a:p>
            <a:pPr lvl="1"/>
            <a:r>
              <a:rPr lang="en-US" altLang="en-US" dirty="0"/>
              <a:t>measure the changes in your process (measure the outcomes)</a:t>
            </a:r>
          </a:p>
          <a:p>
            <a:pPr lvl="1"/>
            <a:endParaRPr lang="en-US" altLang="en-US" dirty="0"/>
          </a:p>
          <a:p>
            <a:endParaRPr lang="en-US" altLang="en-US" dirty="0"/>
          </a:p>
          <a:p>
            <a:endParaRPr lang="en-US" altLang="en-US" dirty="0"/>
          </a:p>
        </p:txBody>
      </p:sp>
    </p:spTree>
    <p:extLst>
      <p:ext uri="{BB962C8B-B14F-4D97-AF65-F5344CB8AC3E}">
        <p14:creationId xmlns:p14="http://schemas.microsoft.com/office/powerpoint/2010/main" val="3987844316"/>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noFill/>
          <a:ln/>
        </p:spPr>
        <p:txBody>
          <a:bodyPr>
            <a:normAutofit/>
          </a:bodyPr>
          <a:lstStyle/>
          <a:p>
            <a:r>
              <a:rPr lang="en-US" altLang="en-US" dirty="0"/>
              <a:t>Evaluate Your Review as You Work</a:t>
            </a:r>
          </a:p>
        </p:txBody>
      </p:sp>
      <p:sp>
        <p:nvSpPr>
          <p:cNvPr id="52227" name="Rectangle 3"/>
          <p:cNvSpPr>
            <a:spLocks noGrp="1" noChangeArrowheads="1"/>
          </p:cNvSpPr>
          <p:nvPr>
            <p:ph type="body" idx="1"/>
          </p:nvPr>
        </p:nvSpPr>
        <p:spPr>
          <a:xfrm>
            <a:off x="401934" y="1223801"/>
            <a:ext cx="8320035" cy="5169799"/>
          </a:xfrm>
          <a:noFill/>
          <a:ln/>
        </p:spPr>
        <p:txBody>
          <a:bodyPr>
            <a:normAutofit/>
          </a:bodyPr>
          <a:lstStyle/>
          <a:p>
            <a:r>
              <a:rPr lang="en-US" altLang="en-US" dirty="0"/>
              <a:t>How can you know your review performance as you work? What can you measure?</a:t>
            </a:r>
          </a:p>
          <a:p>
            <a:r>
              <a:rPr lang="en-US" altLang="en-US" i="1" dirty="0"/>
              <a:t>Yield*</a:t>
            </a:r>
            <a:r>
              <a:rPr lang="en-US" altLang="en-US" dirty="0"/>
              <a:t>, the outcome, is a </a:t>
            </a:r>
            <a:r>
              <a:rPr lang="en-US" altLang="en-US" u="sng" dirty="0"/>
              <a:t>lagging measure</a:t>
            </a:r>
            <a:r>
              <a:rPr lang="en-US" altLang="en-US" dirty="0"/>
              <a:t>. </a:t>
            </a:r>
          </a:p>
          <a:p>
            <a:r>
              <a:rPr lang="en-US" altLang="en-US" dirty="0"/>
              <a:t>While yield is very helpful for measuring effectiveness, it is not available until after process completion.  </a:t>
            </a:r>
          </a:p>
          <a:p>
            <a:r>
              <a:rPr lang="en-US" altLang="en-US" dirty="0"/>
              <a:t>To adjust your process in real time, you need to measure </a:t>
            </a:r>
            <a:r>
              <a:rPr lang="en-US" altLang="en-US" u="sng" dirty="0"/>
              <a:t>leading indicators</a:t>
            </a:r>
            <a:r>
              <a:rPr lang="en-US" altLang="en-US" dirty="0"/>
              <a:t> that can predict yield but are available while you work. They must</a:t>
            </a:r>
          </a:p>
          <a:p>
            <a:pPr lvl="1"/>
            <a:r>
              <a:rPr lang="en-US" altLang="en-US" dirty="0"/>
              <a:t>correlate with yield</a:t>
            </a:r>
          </a:p>
          <a:p>
            <a:pPr lvl="1"/>
            <a:r>
              <a:rPr lang="en-US" altLang="en-US" dirty="0"/>
              <a:t>be available at development time</a:t>
            </a:r>
          </a:p>
          <a:p>
            <a:r>
              <a:rPr lang="en-US" altLang="en-US" i="1" dirty="0"/>
              <a:t>Review rate** </a:t>
            </a:r>
            <a:r>
              <a:rPr lang="en-US" altLang="en-US" dirty="0"/>
              <a:t>is your best </a:t>
            </a:r>
            <a:r>
              <a:rPr lang="en-US" altLang="en-US" u="sng" dirty="0"/>
              <a:t>leading indicator</a:t>
            </a:r>
            <a:r>
              <a:rPr lang="en-US" altLang="en-US" dirty="0"/>
              <a:t>.</a:t>
            </a:r>
          </a:p>
          <a:p>
            <a:pPr>
              <a:spcBef>
                <a:spcPts val="600"/>
              </a:spcBef>
            </a:pPr>
            <a:r>
              <a:rPr lang="en-US" altLang="en-US" sz="1600" dirty="0">
                <a:solidFill>
                  <a:srgbClr val="002060"/>
                </a:solidFill>
              </a:rPr>
              <a:t>* Yield = (defects found before first static check or compile) / (total defects found)</a:t>
            </a:r>
          </a:p>
          <a:p>
            <a:pPr>
              <a:spcBef>
                <a:spcPts val="600"/>
              </a:spcBef>
            </a:pPr>
            <a:r>
              <a:rPr lang="en-US" altLang="en-US" sz="1600" dirty="0">
                <a:solidFill>
                  <a:srgbClr val="002060"/>
                </a:solidFill>
              </a:rPr>
              <a:t>** Review rate = LOC / hour</a:t>
            </a:r>
          </a:p>
        </p:txBody>
      </p:sp>
    </p:spTree>
    <p:extLst>
      <p:ext uri="{BB962C8B-B14F-4D97-AF65-F5344CB8AC3E}">
        <p14:creationId xmlns:p14="http://schemas.microsoft.com/office/powerpoint/2010/main" val="405152080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22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222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2227">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2227">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2227">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2227">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2227">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2227">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222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Good Reviews Take Time</a:t>
            </a:r>
          </a:p>
        </p:txBody>
      </p:sp>
      <p:sp>
        <p:nvSpPr>
          <p:cNvPr id="3" name="Content Placeholder 2"/>
          <p:cNvSpPr>
            <a:spLocks noGrp="1"/>
          </p:cNvSpPr>
          <p:nvPr>
            <p:ph idx="1"/>
          </p:nvPr>
        </p:nvSpPr>
        <p:spPr>
          <a:xfrm>
            <a:off x="401934" y="1250436"/>
            <a:ext cx="8320035" cy="5014243"/>
          </a:xfrm>
        </p:spPr>
        <p:txBody>
          <a:bodyPr>
            <a:normAutofit lnSpcReduction="10000"/>
          </a:bodyPr>
          <a:lstStyle/>
          <a:p>
            <a:pPr marL="1028700" indent="-1028700"/>
            <a:r>
              <a:rPr lang="en-US" dirty="0"/>
              <a:t>Just reading the code is ineffective. </a:t>
            </a:r>
          </a:p>
          <a:p>
            <a:pPr marL="1028700" indent="-1028700"/>
            <a:endParaRPr lang="en-US" b="1" dirty="0"/>
          </a:p>
          <a:p>
            <a:pPr marL="1028700" indent="-1028700"/>
            <a:r>
              <a:rPr lang="en-US" b="1" dirty="0"/>
              <a:t>Slow-down hints:</a:t>
            </a:r>
          </a:p>
          <a:p>
            <a:pPr marL="356616" indent="-173736">
              <a:lnSpc>
                <a:spcPct val="110000"/>
              </a:lnSpc>
              <a:spcBef>
                <a:spcPts val="500"/>
              </a:spcBef>
              <a:buFont typeface="Arial" panose="020B0604020202020204" pitchFamily="34" charset="0"/>
              <a:buChar char="•"/>
            </a:pPr>
            <a:r>
              <a:rPr lang="en-US" dirty="0"/>
              <a:t>Don’t just </a:t>
            </a:r>
          </a:p>
          <a:p>
            <a:pPr marL="1028700" indent="-1028700"/>
            <a:r>
              <a:rPr lang="en-US" dirty="0"/>
              <a:t>     R e a d    t h e   c o d e   s l  o  w  l  y</a:t>
            </a:r>
          </a:p>
          <a:p>
            <a:pPr marL="1028700" indent="-1028700"/>
            <a:endParaRPr lang="en-US" dirty="0"/>
          </a:p>
          <a:p>
            <a:pPr marL="356616" indent="-173736">
              <a:lnSpc>
                <a:spcPct val="110000"/>
              </a:lnSpc>
              <a:spcBef>
                <a:spcPts val="500"/>
              </a:spcBef>
              <a:buFont typeface="Arial" panose="020B0604020202020204" pitchFamily="34" charset="0"/>
              <a:buChar char="•"/>
            </a:pPr>
            <a:r>
              <a:rPr lang="en-US" dirty="0"/>
              <a:t>Take a break: Reviews are more effective if they don’t immediately follow creation of the artifact being reviewed.</a:t>
            </a:r>
          </a:p>
          <a:p>
            <a:pPr marL="356616" indent="-173736">
              <a:lnSpc>
                <a:spcPct val="110000"/>
              </a:lnSpc>
              <a:spcBef>
                <a:spcPts val="500"/>
              </a:spcBef>
              <a:buFont typeface="Arial" panose="020B0604020202020204" pitchFamily="34" charset="0"/>
              <a:buChar char="•"/>
            </a:pPr>
            <a:r>
              <a:rPr lang="en-US" dirty="0"/>
              <a:t>Review one item at a time: Review the entire document for a single item before proceeding to the next checklist item.</a:t>
            </a:r>
          </a:p>
          <a:p>
            <a:pPr marL="356616" indent="-173736">
              <a:lnSpc>
                <a:spcPct val="110000"/>
              </a:lnSpc>
              <a:spcBef>
                <a:spcPts val="500"/>
              </a:spcBef>
              <a:buFont typeface="Arial" panose="020B0604020202020204" pitchFamily="34" charset="0"/>
              <a:buChar char="•"/>
            </a:pPr>
            <a:r>
              <a:rPr lang="en-US" dirty="0"/>
              <a:t>Review in pieces: Keep review sessions to 200–400 LOC, or under 90 minutes.</a:t>
            </a:r>
          </a:p>
          <a:p>
            <a:endParaRPr lang="en-US" dirty="0"/>
          </a:p>
        </p:txBody>
      </p:sp>
    </p:spTree>
    <p:extLst>
      <p:ext uri="{BB962C8B-B14F-4D97-AF65-F5344CB8AC3E}">
        <p14:creationId xmlns:p14="http://schemas.microsoft.com/office/powerpoint/2010/main" val="1472496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Update Your Checklist</a:t>
            </a:r>
          </a:p>
        </p:txBody>
      </p:sp>
      <p:sp>
        <p:nvSpPr>
          <p:cNvPr id="3" name="Content Placeholder 2"/>
          <p:cNvSpPr>
            <a:spLocks noGrp="1"/>
          </p:cNvSpPr>
          <p:nvPr>
            <p:ph idx="1"/>
          </p:nvPr>
        </p:nvSpPr>
        <p:spPr>
          <a:xfrm>
            <a:off x="401934" y="1214924"/>
            <a:ext cx="8320035" cy="5014243"/>
          </a:xfrm>
        </p:spPr>
        <p:txBody>
          <a:bodyPr/>
          <a:lstStyle/>
          <a:p>
            <a:r>
              <a:rPr lang="en-US" dirty="0"/>
              <a:t>Based on your analysis of the prior review, </a:t>
            </a:r>
          </a:p>
          <a:p>
            <a:pPr marL="338328" indent="-164592">
              <a:spcBef>
                <a:spcPts val="500"/>
              </a:spcBef>
              <a:buFont typeface="Arial" panose="020B0604020202020204" pitchFamily="34" charset="0"/>
              <a:buChar char="•"/>
            </a:pPr>
            <a:r>
              <a:rPr lang="en-US" dirty="0"/>
              <a:t>rewrite items on your review checklist</a:t>
            </a:r>
          </a:p>
          <a:p>
            <a:pPr marL="338328" indent="-164592">
              <a:spcBef>
                <a:spcPts val="500"/>
              </a:spcBef>
              <a:buFont typeface="Arial" panose="020B0604020202020204" pitchFamily="34" charset="0"/>
              <a:buChar char="•"/>
            </a:pPr>
            <a:r>
              <a:rPr lang="en-US" dirty="0"/>
              <a:t>reorder items on your review checklist</a:t>
            </a:r>
          </a:p>
          <a:p>
            <a:pPr marL="338328" indent="-164592">
              <a:spcBef>
                <a:spcPts val="500"/>
              </a:spcBef>
              <a:buFont typeface="Arial" panose="020B0604020202020204" pitchFamily="34" charset="0"/>
              <a:buChar char="•"/>
            </a:pPr>
            <a:r>
              <a:rPr lang="en-US" dirty="0"/>
              <a:t>add items</a:t>
            </a:r>
          </a:p>
          <a:p>
            <a:pPr marL="173736">
              <a:spcBef>
                <a:spcPts val="500"/>
              </a:spcBef>
            </a:pPr>
            <a:endParaRPr lang="en-US" dirty="0">
              <a:solidFill>
                <a:schemeClr val="accent1"/>
              </a:solidFill>
            </a:endParaRPr>
          </a:p>
          <a:p>
            <a:r>
              <a:rPr lang="en-US" dirty="0"/>
              <a:t>How long is the new checklist?</a:t>
            </a:r>
          </a:p>
        </p:txBody>
      </p:sp>
    </p:spTree>
    <p:extLst>
      <p:ext uri="{BB962C8B-B14F-4D97-AF65-F5344CB8AC3E}">
        <p14:creationId xmlns:p14="http://schemas.microsoft.com/office/powerpoint/2010/main" val="909857948"/>
      </p:ext>
    </p:extLst>
  </p:cSld>
  <p:clrMapOvr>
    <a:masterClrMapping/>
  </p:clrMapOvr>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branded template" id="{435DDD0E-63C9-4361-8CD0-D7B83D3A742E}" vid="{808AC1D1-171C-4717-BA28-314B3496F12F}"/>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SEI-branded template</Template>
  <TotalTime>106</TotalTime>
  <Words>1830</Words>
  <Application>Microsoft Office PowerPoint</Application>
  <PresentationFormat>On-screen Show (4:3)</PresentationFormat>
  <Paragraphs>217</Paragraphs>
  <Slides>13</Slides>
  <Notes>12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13</vt:i4>
      </vt:variant>
    </vt:vector>
  </HeadingPairs>
  <TitlesOfParts>
    <vt:vector size="17" baseType="lpstr">
      <vt:lpstr>Arial</vt:lpstr>
      <vt:lpstr>Calibri</vt:lpstr>
      <vt:lpstr>SEI_Template</vt:lpstr>
      <vt:lpstr>1_SEI_template</vt:lpstr>
      <vt:lpstr>A Discipline for  Software Engineering</vt:lpstr>
      <vt:lpstr>Document Markings</vt:lpstr>
      <vt:lpstr>Retrospective Analysis</vt:lpstr>
      <vt:lpstr>Retrospective Questions</vt:lpstr>
      <vt:lpstr>How to Plan to Improve</vt:lpstr>
      <vt:lpstr>Change Your Personal Process</vt:lpstr>
      <vt:lpstr>Evaluate Your Review as You Work</vt:lpstr>
      <vt:lpstr>Good Reviews Take Time</vt:lpstr>
      <vt:lpstr>Update Your Checklist</vt:lpstr>
      <vt:lpstr>Change Your Process</vt:lpstr>
      <vt:lpstr>When to Review - 1</vt:lpstr>
      <vt:lpstr>When to Review - 2</vt:lpstr>
      <vt:lpstr>Write It Down</vt:lpstr>
    </vt:vector>
  </TitlesOfParts>
  <Company>Software Engineering Institute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Tamara</dc:creator>
  <cp:lastModifiedBy>Sheela Nath</cp:lastModifiedBy>
  <cp:revision>21</cp:revision>
  <cp:lastPrinted>2019-03-07T18:54:09Z</cp:lastPrinted>
  <dcterms:created xsi:type="dcterms:W3CDTF">2018-11-07T20:50:28Z</dcterms:created>
  <dcterms:modified xsi:type="dcterms:W3CDTF">2020-04-22T20:58:06Z</dcterms:modified>
</cp:coreProperties>
</file>